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</p:sldIdLst>
  <p:sldSz cx="9753600" cy="7315200"/>
  <p:notesSz cx="6858000" cy="9144000"/>
  <p:embeddedFontLst>
    <p:embeddedFont>
      <p:font typeface="Cambria" panose="02040503050406030204" pitchFamily="18" charset="0"/>
      <p:regular r:id="rId9"/>
      <p:bold r:id="rId10"/>
      <p:italic r:id="rId11"/>
      <p:boldItalic r:id="rId12"/>
    </p:embeddedFont>
    <p:embeddedFont>
      <p:font typeface="DM Sans" pitchFamily="2" charset="0"/>
      <p:regular r:id="rId13"/>
    </p:embeddedFont>
    <p:embeddedFont>
      <p:font typeface="DM Sans Bold" panose="020B0604020202020204" charset="0"/>
      <p:bold r:id="rId14"/>
    </p:embeddedFont>
    <p:embeddedFont>
      <p:font typeface="Montserrat" panose="00000500000000000000" pitchFamily="2" charset="0"/>
      <p:regular r:id="rId15"/>
    </p:embeddedFont>
    <p:embeddedFont>
      <p:font typeface="Poppins" panose="00000500000000000000" pitchFamily="2" charset="0"/>
      <p:regular r:id="rId16"/>
    </p:embeddedFont>
    <p:embeddedFont>
      <p:font typeface="Poppins Bold" panose="00000800000000000000" charset="0"/>
      <p:bold r:id="rId17"/>
    </p:embeddedFont>
    <p:embeddedFont>
      <p:font typeface="Poppins Italics" panose="020B0604020202020204" charset="0"/>
      <p:italic r:id="rId18"/>
    </p:embeddedFont>
    <p:embeddedFont>
      <p:font typeface="Raleway Bold" panose="020B0604020202020204" charset="0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98" d="100"/>
          <a:sy n="98" d="100"/>
        </p:scale>
        <p:origin x="17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5.sv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9.sv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16" y="-10882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191" t="-658" r="-8509" b="-5897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14400" y="4757001"/>
            <a:ext cx="2204525" cy="2204525"/>
          </a:xfrm>
          <a:custGeom>
            <a:avLst/>
            <a:gdLst/>
            <a:ahLst/>
            <a:cxnLst/>
            <a:rect l="l" t="t" r="r" b="b"/>
            <a:pathLst>
              <a:path w="2204525" h="2204525">
                <a:moveTo>
                  <a:pt x="0" y="0"/>
                </a:moveTo>
                <a:lnTo>
                  <a:pt x="2204525" y="0"/>
                </a:lnTo>
                <a:lnTo>
                  <a:pt x="2204525" y="2204525"/>
                </a:lnTo>
                <a:lnTo>
                  <a:pt x="0" y="2204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  <p:sp>
        <p:nvSpPr>
          <p:cNvPr id="6" name="Freeform 6"/>
          <p:cNvSpPr/>
          <p:nvPr/>
        </p:nvSpPr>
        <p:spPr>
          <a:xfrm>
            <a:off x="-381000" y="5443020"/>
            <a:ext cx="2204525" cy="2204525"/>
          </a:xfrm>
          <a:custGeom>
            <a:avLst/>
            <a:gdLst/>
            <a:ahLst/>
            <a:cxnLst/>
            <a:rect l="l" t="t" r="r" b="b"/>
            <a:pathLst>
              <a:path w="2204525" h="2204525">
                <a:moveTo>
                  <a:pt x="0" y="0"/>
                </a:moveTo>
                <a:lnTo>
                  <a:pt x="2204526" y="0"/>
                </a:lnTo>
                <a:lnTo>
                  <a:pt x="2204526" y="2204526"/>
                </a:lnTo>
                <a:lnTo>
                  <a:pt x="0" y="22045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0890" y="482447"/>
            <a:ext cx="2481419" cy="528140"/>
          </a:xfrm>
          <a:custGeom>
            <a:avLst/>
            <a:gdLst/>
            <a:ahLst/>
            <a:cxnLst/>
            <a:rect l="l" t="t" r="r" b="b"/>
            <a:pathLst>
              <a:path w="2481419" h="528140">
                <a:moveTo>
                  <a:pt x="0" y="0"/>
                </a:moveTo>
                <a:lnTo>
                  <a:pt x="2481419" y="0"/>
                </a:lnTo>
                <a:lnTo>
                  <a:pt x="2481419" y="528140"/>
                </a:lnTo>
                <a:lnTo>
                  <a:pt x="0" y="5281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  <p:sp>
        <p:nvSpPr>
          <p:cNvPr id="8" name="Freeform 8"/>
          <p:cNvSpPr/>
          <p:nvPr/>
        </p:nvSpPr>
        <p:spPr>
          <a:xfrm>
            <a:off x="3508101" y="482447"/>
            <a:ext cx="2041098" cy="393162"/>
          </a:xfrm>
          <a:custGeom>
            <a:avLst/>
            <a:gdLst/>
            <a:ahLst/>
            <a:cxnLst/>
            <a:rect l="l" t="t" r="r" b="b"/>
            <a:pathLst>
              <a:path w="2041098" h="393162">
                <a:moveTo>
                  <a:pt x="0" y="0"/>
                </a:moveTo>
                <a:lnTo>
                  <a:pt x="2041098" y="0"/>
                </a:lnTo>
                <a:lnTo>
                  <a:pt x="2041098" y="393162"/>
                </a:lnTo>
                <a:lnTo>
                  <a:pt x="0" y="3931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223730" y="3657600"/>
            <a:ext cx="3529870" cy="3517035"/>
          </a:xfrm>
          <a:custGeom>
            <a:avLst/>
            <a:gdLst/>
            <a:ahLst/>
            <a:cxnLst/>
            <a:rect l="l" t="t" r="r" b="b"/>
            <a:pathLst>
              <a:path w="3529870" h="3517035">
                <a:moveTo>
                  <a:pt x="0" y="0"/>
                </a:moveTo>
                <a:lnTo>
                  <a:pt x="3529870" y="0"/>
                </a:lnTo>
                <a:lnTo>
                  <a:pt x="3529870" y="3517035"/>
                </a:lnTo>
                <a:lnTo>
                  <a:pt x="0" y="35170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Google Shape;53;p11">
            <a:extLst>
              <a:ext uri="{FF2B5EF4-FFF2-40B4-BE49-F238E27FC236}">
                <a16:creationId xmlns:a16="http://schemas.microsoft.com/office/drawing/2014/main" id="{ADA3F286-3662-4E82-A3D8-634EEA0C6622}"/>
              </a:ext>
            </a:extLst>
          </p:cNvPr>
          <p:cNvSpPr/>
          <p:nvPr/>
        </p:nvSpPr>
        <p:spPr>
          <a:xfrm>
            <a:off x="486414" y="3310332"/>
            <a:ext cx="5703440" cy="885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EB92AB"/>
              </a:buClr>
              <a:buSzPts val="1400"/>
              <a:buFont typeface="DM Sans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DM Sans"/>
                <a:sym typeface="DM Sans"/>
              </a:rPr>
              <a:t>Proiect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DM Sans"/>
                <a:sym typeface="DM Sans"/>
              </a:rPr>
              <a:t> Erasmus+ </a:t>
            </a:r>
            <a:endParaRPr kumimoji="0" lang="ro-RO" sz="2800" b="1" i="1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DM Sans"/>
              <a:sym typeface="DM Sans"/>
            </a:endParaRPr>
          </a:p>
          <a:p>
            <a:pPr marL="0" marR="0" lvl="0" indent="0" algn="l" defTabSz="914400" rtl="0" eaLnBrk="1" fontAlgn="auto" latinLnBrk="0" hangingPunct="1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EB92AB"/>
              </a:buClr>
              <a:buSzPts val="1400"/>
              <a:buFont typeface="DM Sans"/>
              <a:buNone/>
              <a:tabLst/>
              <a:defRPr/>
            </a:pPr>
            <a:r>
              <a:rPr lang="ro-RO" sz="2800" b="1" i="1" kern="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DM Sans"/>
                <a:sym typeface="DM Sans"/>
              </a:rPr>
              <a:t>		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DM Sans"/>
                <a:sym typeface="DM San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DM Sans"/>
                <a:sym typeface="DM Sans"/>
              </a:rPr>
              <a:t>Anul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DM Sans"/>
                <a:sym typeface="DM Sans"/>
              </a:rPr>
              <a:t> IV de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DM Sans"/>
                <a:sym typeface="DM Sans"/>
              </a:rPr>
              <a:t>acreditare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Imagine 12">
            <a:extLst>
              <a:ext uri="{FF2B5EF4-FFF2-40B4-BE49-F238E27FC236}">
                <a16:creationId xmlns:a16="http://schemas.microsoft.com/office/drawing/2014/main" id="{6863E877-8DCD-409B-A107-3EDB8ECEA2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" y="1672486"/>
            <a:ext cx="4800000" cy="885714"/>
          </a:xfrm>
          <a:prstGeom prst="rect">
            <a:avLst/>
          </a:prstGeom>
        </p:spPr>
      </p:pic>
      <p:pic>
        <p:nvPicPr>
          <p:cNvPr id="14" name="Imagine 13">
            <a:extLst>
              <a:ext uri="{FF2B5EF4-FFF2-40B4-BE49-F238E27FC236}">
                <a16:creationId xmlns:a16="http://schemas.microsoft.com/office/drawing/2014/main" id="{FFC8D239-3758-48C1-8589-FE6F7ECA0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5346" y="333992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53;p11">
            <a:extLst>
              <a:ext uri="{FF2B5EF4-FFF2-40B4-BE49-F238E27FC236}">
                <a16:creationId xmlns:a16="http://schemas.microsoft.com/office/drawing/2014/main" id="{731617C7-C451-4329-971D-186BB1A30A04}"/>
              </a:ext>
            </a:extLst>
          </p:cNvPr>
          <p:cNvSpPr/>
          <p:nvPr/>
        </p:nvSpPr>
        <p:spPr>
          <a:xfrm>
            <a:off x="6056815" y="395403"/>
            <a:ext cx="4076241" cy="29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tabLst>
                <a:tab pos="2880360" algn="ctr"/>
                <a:tab pos="5760720" algn="r"/>
              </a:tabLst>
            </a:pPr>
            <a:r>
              <a:rPr lang="en-US" altLang="zh-CN" kern="100" cap="small" dirty="0" err="1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Times New Roman"/>
              </a:rPr>
              <a:t>Centrul</a:t>
            </a:r>
            <a:r>
              <a:rPr lang="en-US" altLang="zh-CN" kern="100" cap="small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Times New Roman"/>
              </a:rPr>
              <a:t> </a:t>
            </a:r>
            <a:r>
              <a:rPr lang="en-US" altLang="zh-CN" kern="100" cap="small" dirty="0" err="1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Times New Roman"/>
              </a:rPr>
              <a:t>Judeţean</a:t>
            </a:r>
            <a:r>
              <a:rPr lang="en-US" altLang="zh-CN" kern="100" cap="small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Times New Roman"/>
              </a:rPr>
              <a:t> de </a:t>
            </a:r>
            <a:r>
              <a:rPr lang="en-US" altLang="zh-CN" kern="100" cap="small" dirty="0" err="1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Times New Roman"/>
              </a:rPr>
              <a:t>Resurse</a:t>
            </a:r>
            <a:r>
              <a:rPr lang="en-US" altLang="zh-CN" kern="100" cap="small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Times New Roman"/>
              </a:rPr>
              <a:t> </a:t>
            </a:r>
            <a:r>
              <a:rPr lang="en-US" altLang="zh-CN" kern="100" cap="small" dirty="0" err="1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Times New Roman"/>
              </a:rPr>
              <a:t>şi</a:t>
            </a:r>
            <a:r>
              <a:rPr lang="en-US" altLang="zh-CN" kern="100" cap="small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Times New Roman"/>
              </a:rPr>
              <a:t> </a:t>
            </a:r>
            <a:endParaRPr lang="ro-RO" altLang="zh-CN" kern="100" cap="small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Calibri"/>
              <a:sym typeface="Times New Roman"/>
            </a:endParaRPr>
          </a:p>
          <a:p>
            <a:pPr algn="ctr">
              <a:tabLst>
                <a:tab pos="2880360" algn="ctr"/>
                <a:tab pos="5760720" algn="r"/>
              </a:tabLst>
            </a:pPr>
            <a:r>
              <a:rPr lang="en-US" altLang="zh-CN" kern="100" cap="small" dirty="0" err="1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Times New Roman"/>
              </a:rPr>
              <a:t>Asistenţă</a:t>
            </a:r>
            <a:r>
              <a:rPr lang="en-US" altLang="zh-CN" kern="100" cap="small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Times New Roman"/>
              </a:rPr>
              <a:t> </a:t>
            </a:r>
            <a:r>
              <a:rPr lang="en-US" altLang="zh-CN" kern="100" cap="small" dirty="0" err="1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Times New Roman"/>
              </a:rPr>
              <a:t>Educaţională</a:t>
            </a:r>
            <a:r>
              <a:rPr lang="en-US" altLang="zh-CN" kern="100" cap="small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Times New Roman"/>
              </a:rPr>
              <a:t> Hunedoara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191" t="-658" r="-8509" b="-589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7057" y="1403857"/>
            <a:ext cx="5007052" cy="937684"/>
          </a:xfrm>
          <a:custGeom>
            <a:avLst/>
            <a:gdLst/>
            <a:ahLst/>
            <a:cxnLst/>
            <a:rect l="l" t="t" r="r" b="b"/>
            <a:pathLst>
              <a:path w="5007052" h="937684">
                <a:moveTo>
                  <a:pt x="0" y="0"/>
                </a:moveTo>
                <a:lnTo>
                  <a:pt x="5007052" y="0"/>
                </a:lnTo>
                <a:lnTo>
                  <a:pt x="5007052" y="937684"/>
                </a:lnTo>
                <a:lnTo>
                  <a:pt x="0" y="9376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7057" y="2522748"/>
            <a:ext cx="5007052" cy="937684"/>
          </a:xfrm>
          <a:custGeom>
            <a:avLst/>
            <a:gdLst/>
            <a:ahLst/>
            <a:cxnLst/>
            <a:rect l="l" t="t" r="r" b="b"/>
            <a:pathLst>
              <a:path w="5007052" h="937684">
                <a:moveTo>
                  <a:pt x="0" y="0"/>
                </a:moveTo>
                <a:lnTo>
                  <a:pt x="5007052" y="0"/>
                </a:lnTo>
                <a:lnTo>
                  <a:pt x="5007052" y="937685"/>
                </a:lnTo>
                <a:lnTo>
                  <a:pt x="0" y="937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7057" y="3692779"/>
            <a:ext cx="5007052" cy="937684"/>
          </a:xfrm>
          <a:custGeom>
            <a:avLst/>
            <a:gdLst/>
            <a:ahLst/>
            <a:cxnLst/>
            <a:rect l="l" t="t" r="r" b="b"/>
            <a:pathLst>
              <a:path w="5007052" h="937684">
                <a:moveTo>
                  <a:pt x="0" y="0"/>
                </a:moveTo>
                <a:lnTo>
                  <a:pt x="5007052" y="0"/>
                </a:lnTo>
                <a:lnTo>
                  <a:pt x="5007052" y="937685"/>
                </a:lnTo>
                <a:lnTo>
                  <a:pt x="0" y="937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7057" y="4859839"/>
            <a:ext cx="5007052" cy="937684"/>
          </a:xfrm>
          <a:custGeom>
            <a:avLst/>
            <a:gdLst/>
            <a:ahLst/>
            <a:cxnLst/>
            <a:rect l="l" t="t" r="r" b="b"/>
            <a:pathLst>
              <a:path w="5007052" h="937684">
                <a:moveTo>
                  <a:pt x="0" y="0"/>
                </a:moveTo>
                <a:lnTo>
                  <a:pt x="5007052" y="0"/>
                </a:lnTo>
                <a:lnTo>
                  <a:pt x="5007052" y="937685"/>
                </a:lnTo>
                <a:lnTo>
                  <a:pt x="0" y="937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360066"/>
            <a:ext cx="7264795" cy="1224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400" b="1">
                <a:solidFill>
                  <a:srgbClr val="4595C2"/>
                </a:solidFill>
                <a:latin typeface="Raleway Bold"/>
                <a:ea typeface="Raleway Bold"/>
                <a:cs typeface="Raleway Bold"/>
                <a:sym typeface="Raleway Bold"/>
              </a:rPr>
              <a:t>SCOPUL MOBILITĂȚII</a:t>
            </a:r>
          </a:p>
          <a:p>
            <a:pPr algn="ctr">
              <a:lnSpc>
                <a:spcPts val="5000"/>
              </a:lnSpc>
            </a:pPr>
            <a:endParaRPr lang="en-US" sz="4400" b="1">
              <a:solidFill>
                <a:srgbClr val="4595C2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0" y="-731520"/>
            <a:ext cx="376683" cy="2926080"/>
            <a:chOff x="0" y="0"/>
            <a:chExt cx="139512" cy="1083733"/>
          </a:xfrm>
          <a:solidFill>
            <a:schemeClr val="accent1">
              <a:lumMod val="75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39512" cy="1083733"/>
            </a:xfrm>
            <a:custGeom>
              <a:avLst/>
              <a:gdLst/>
              <a:ahLst/>
              <a:cxnLst/>
              <a:rect l="l" t="t" r="r" b="b"/>
              <a:pathLst>
                <a:path w="139512" h="1083733">
                  <a:moveTo>
                    <a:pt x="0" y="0"/>
                  </a:moveTo>
                  <a:lnTo>
                    <a:pt x="139512" y="0"/>
                  </a:lnTo>
                  <a:lnTo>
                    <a:pt x="139512" y="1083733"/>
                  </a:lnTo>
                  <a:lnTo>
                    <a:pt x="0" y="1083733"/>
                  </a:lnTo>
                  <a:close/>
                </a:path>
              </a:pathLst>
            </a:custGeom>
            <a:grpFill/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9512" cy="11123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97057" y="6026124"/>
            <a:ext cx="5007052" cy="937684"/>
          </a:xfrm>
          <a:custGeom>
            <a:avLst/>
            <a:gdLst/>
            <a:ahLst/>
            <a:cxnLst/>
            <a:rect l="l" t="t" r="r" b="b"/>
            <a:pathLst>
              <a:path w="5007052" h="937684">
                <a:moveTo>
                  <a:pt x="0" y="0"/>
                </a:moveTo>
                <a:lnTo>
                  <a:pt x="5007052" y="0"/>
                </a:lnTo>
                <a:lnTo>
                  <a:pt x="5007052" y="937684"/>
                </a:lnTo>
                <a:lnTo>
                  <a:pt x="0" y="9376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41979" y="3770878"/>
            <a:ext cx="3711621" cy="2442921"/>
          </a:xfrm>
          <a:custGeom>
            <a:avLst/>
            <a:gdLst/>
            <a:ahLst/>
            <a:cxnLst/>
            <a:rect l="l" t="t" r="r" b="b"/>
            <a:pathLst>
              <a:path w="3711621" h="2442921">
                <a:moveTo>
                  <a:pt x="0" y="0"/>
                </a:moveTo>
                <a:lnTo>
                  <a:pt x="3711621" y="0"/>
                </a:lnTo>
                <a:lnTo>
                  <a:pt x="3711621" y="2442921"/>
                </a:lnTo>
                <a:lnTo>
                  <a:pt x="0" y="24429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40297">
            <a:off x="8002583" y="-528931"/>
            <a:ext cx="1533486" cy="2926080"/>
          </a:xfrm>
          <a:custGeom>
            <a:avLst/>
            <a:gdLst/>
            <a:ahLst/>
            <a:cxnLst/>
            <a:rect l="l" t="t" r="r" b="b"/>
            <a:pathLst>
              <a:path w="1533486" h="2926080">
                <a:moveTo>
                  <a:pt x="0" y="0"/>
                </a:moveTo>
                <a:lnTo>
                  <a:pt x="1533486" y="0"/>
                </a:lnTo>
                <a:lnTo>
                  <a:pt x="153348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981568" y="1676400"/>
            <a:ext cx="4060411" cy="51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800">
                <a:solidFill>
                  <a:srgbClr val="FFFFF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creșterea motivației pentru școală</a:t>
            </a:r>
          </a:p>
          <a:p>
            <a:pPr algn="l">
              <a:lnSpc>
                <a:spcPts val="1980"/>
              </a:lnSpc>
            </a:pPr>
            <a:endParaRPr lang="en-US" sz="1800">
              <a:solidFill>
                <a:srgbClr val="FFFFFF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981568" y="2848327"/>
            <a:ext cx="3984671" cy="51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800">
                <a:solidFill>
                  <a:srgbClr val="FFFFF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implicarea în activitățile școlare</a:t>
            </a:r>
          </a:p>
          <a:p>
            <a:pPr algn="l">
              <a:lnSpc>
                <a:spcPts val="1980"/>
              </a:lnSpc>
            </a:pPr>
            <a:endParaRPr lang="en-US" sz="1800">
              <a:solidFill>
                <a:srgbClr val="FFFFFF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981568" y="3901056"/>
            <a:ext cx="3756515" cy="51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800">
                <a:solidFill>
                  <a:srgbClr val="FFFFF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dezvoltarea încrederii în sine</a:t>
            </a:r>
          </a:p>
          <a:p>
            <a:pPr algn="l">
              <a:lnSpc>
                <a:spcPts val="1980"/>
              </a:lnSpc>
            </a:pPr>
            <a:endParaRPr lang="en-US" sz="1800">
              <a:solidFill>
                <a:srgbClr val="FFFFFF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981568" y="5135289"/>
            <a:ext cx="3756515" cy="51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800">
                <a:solidFill>
                  <a:srgbClr val="FFFFF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lucrul în echipă</a:t>
            </a:r>
          </a:p>
          <a:p>
            <a:pPr algn="l">
              <a:lnSpc>
                <a:spcPts val="1980"/>
              </a:lnSpc>
            </a:pPr>
            <a:endParaRPr lang="en-US" sz="1800">
              <a:solidFill>
                <a:srgbClr val="FFFFFF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981568" y="6302349"/>
            <a:ext cx="3756515" cy="51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800">
                <a:solidFill>
                  <a:srgbClr val="FFFFF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comunicarea în limba engleză</a:t>
            </a:r>
          </a:p>
          <a:p>
            <a:pPr algn="l">
              <a:lnSpc>
                <a:spcPts val="1980"/>
              </a:lnSpc>
            </a:pPr>
            <a:endParaRPr lang="en-US" sz="1800">
              <a:solidFill>
                <a:srgbClr val="FFFFFF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191" t="-658" r="-8509" b="-5897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02899" y="1517353"/>
            <a:ext cx="4855387" cy="1433618"/>
            <a:chOff x="0" y="0"/>
            <a:chExt cx="1995186" cy="5891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95186" cy="589105"/>
            </a:xfrm>
            <a:custGeom>
              <a:avLst/>
              <a:gdLst/>
              <a:ahLst/>
              <a:cxnLst/>
              <a:rect l="l" t="t" r="r" b="b"/>
              <a:pathLst>
                <a:path w="1995186" h="589105">
                  <a:moveTo>
                    <a:pt x="57402" y="0"/>
                  </a:moveTo>
                  <a:lnTo>
                    <a:pt x="1937784" y="0"/>
                  </a:lnTo>
                  <a:cubicBezTo>
                    <a:pt x="1969486" y="0"/>
                    <a:pt x="1995186" y="25700"/>
                    <a:pt x="1995186" y="57402"/>
                  </a:cubicBezTo>
                  <a:lnTo>
                    <a:pt x="1995186" y="531703"/>
                  </a:lnTo>
                  <a:cubicBezTo>
                    <a:pt x="1995186" y="546927"/>
                    <a:pt x="1989138" y="561528"/>
                    <a:pt x="1978373" y="572293"/>
                  </a:cubicBezTo>
                  <a:cubicBezTo>
                    <a:pt x="1967609" y="583058"/>
                    <a:pt x="1953008" y="589105"/>
                    <a:pt x="1937784" y="589105"/>
                  </a:cubicBezTo>
                  <a:lnTo>
                    <a:pt x="57402" y="589105"/>
                  </a:lnTo>
                  <a:cubicBezTo>
                    <a:pt x="42178" y="589105"/>
                    <a:pt x="27578" y="583058"/>
                    <a:pt x="16813" y="572293"/>
                  </a:cubicBezTo>
                  <a:cubicBezTo>
                    <a:pt x="6048" y="561528"/>
                    <a:pt x="0" y="546927"/>
                    <a:pt x="0" y="531703"/>
                  </a:cubicBezTo>
                  <a:lnTo>
                    <a:pt x="0" y="57402"/>
                  </a:lnTo>
                  <a:cubicBezTo>
                    <a:pt x="0" y="42178"/>
                    <a:pt x="6048" y="27578"/>
                    <a:pt x="16813" y="16813"/>
                  </a:cubicBezTo>
                  <a:cubicBezTo>
                    <a:pt x="27578" y="6048"/>
                    <a:pt x="42178" y="0"/>
                    <a:pt x="5740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C5E6">
                    <a:alpha val="100000"/>
                  </a:srgbClr>
                </a:gs>
                <a:gs pos="100000">
                  <a:srgbClr val="006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995186" cy="617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240667" y="4505324"/>
            <a:ext cx="5980523" cy="1433618"/>
            <a:chOff x="0" y="0"/>
            <a:chExt cx="2457530" cy="5891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57529" cy="589105"/>
            </a:xfrm>
            <a:custGeom>
              <a:avLst/>
              <a:gdLst/>
              <a:ahLst/>
              <a:cxnLst/>
              <a:rect l="l" t="t" r="r" b="b"/>
              <a:pathLst>
                <a:path w="2457529" h="589105">
                  <a:moveTo>
                    <a:pt x="46603" y="0"/>
                  </a:moveTo>
                  <a:lnTo>
                    <a:pt x="2410927" y="0"/>
                  </a:lnTo>
                  <a:cubicBezTo>
                    <a:pt x="2436665" y="0"/>
                    <a:pt x="2457529" y="20865"/>
                    <a:pt x="2457529" y="46603"/>
                  </a:cubicBezTo>
                  <a:lnTo>
                    <a:pt x="2457529" y="542503"/>
                  </a:lnTo>
                  <a:cubicBezTo>
                    <a:pt x="2457529" y="568241"/>
                    <a:pt x="2436665" y="589105"/>
                    <a:pt x="2410927" y="589105"/>
                  </a:cubicBezTo>
                  <a:lnTo>
                    <a:pt x="46603" y="589105"/>
                  </a:lnTo>
                  <a:cubicBezTo>
                    <a:pt x="20865" y="589105"/>
                    <a:pt x="0" y="568241"/>
                    <a:pt x="0" y="542503"/>
                  </a:cubicBezTo>
                  <a:lnTo>
                    <a:pt x="0" y="46603"/>
                  </a:lnTo>
                  <a:cubicBezTo>
                    <a:pt x="0" y="20865"/>
                    <a:pt x="20865" y="0"/>
                    <a:pt x="4660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C5E6">
                    <a:alpha val="100000"/>
                  </a:srgbClr>
                </a:gs>
                <a:gs pos="100000">
                  <a:srgbClr val="006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457530" cy="617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05090" y="2129406"/>
            <a:ext cx="4280717" cy="2026436"/>
            <a:chOff x="0" y="0"/>
            <a:chExt cx="1652596" cy="7376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52596" cy="737659"/>
            </a:xfrm>
            <a:custGeom>
              <a:avLst/>
              <a:gdLst/>
              <a:ahLst/>
              <a:cxnLst/>
              <a:rect l="l" t="t" r="r" b="b"/>
              <a:pathLst>
                <a:path w="1652596" h="737659">
                  <a:moveTo>
                    <a:pt x="173508" y="0"/>
                  </a:moveTo>
                  <a:lnTo>
                    <a:pt x="1479088" y="0"/>
                  </a:lnTo>
                  <a:cubicBezTo>
                    <a:pt x="1525105" y="0"/>
                    <a:pt x="1569237" y="18280"/>
                    <a:pt x="1601776" y="50819"/>
                  </a:cubicBezTo>
                  <a:cubicBezTo>
                    <a:pt x="1634315" y="83358"/>
                    <a:pt x="1652596" y="127490"/>
                    <a:pt x="1652596" y="173508"/>
                  </a:cubicBezTo>
                  <a:lnTo>
                    <a:pt x="1652596" y="564152"/>
                  </a:lnTo>
                  <a:cubicBezTo>
                    <a:pt x="1652596" y="610169"/>
                    <a:pt x="1634315" y="654301"/>
                    <a:pt x="1601776" y="686840"/>
                  </a:cubicBezTo>
                  <a:cubicBezTo>
                    <a:pt x="1569237" y="719379"/>
                    <a:pt x="1525105" y="737659"/>
                    <a:pt x="1479088" y="737659"/>
                  </a:cubicBezTo>
                  <a:lnTo>
                    <a:pt x="173508" y="737659"/>
                  </a:lnTo>
                  <a:cubicBezTo>
                    <a:pt x="127490" y="737659"/>
                    <a:pt x="83358" y="719379"/>
                    <a:pt x="50819" y="686840"/>
                  </a:cubicBezTo>
                  <a:cubicBezTo>
                    <a:pt x="18280" y="654301"/>
                    <a:pt x="0" y="610169"/>
                    <a:pt x="0" y="564152"/>
                  </a:cubicBezTo>
                  <a:lnTo>
                    <a:pt x="0" y="173508"/>
                  </a:lnTo>
                  <a:cubicBezTo>
                    <a:pt x="0" y="127490"/>
                    <a:pt x="18280" y="83358"/>
                    <a:pt x="50819" y="50819"/>
                  </a:cubicBezTo>
                  <a:cubicBezTo>
                    <a:pt x="83358" y="18280"/>
                    <a:pt x="127490" y="0"/>
                    <a:pt x="173508" y="0"/>
                  </a:cubicBezTo>
                  <a:close/>
                </a:path>
              </a:pathLst>
            </a:custGeom>
            <a:solidFill>
              <a:srgbClr val="4595C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652596" cy="76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12958" y="-1026063"/>
            <a:ext cx="2052125" cy="2052125"/>
          </a:xfrm>
          <a:custGeom>
            <a:avLst/>
            <a:gdLst/>
            <a:ahLst/>
            <a:cxnLst/>
            <a:rect l="l" t="t" r="r" b="b"/>
            <a:pathLst>
              <a:path w="2052125" h="2052125">
                <a:moveTo>
                  <a:pt x="0" y="0"/>
                </a:moveTo>
                <a:lnTo>
                  <a:pt x="2052125" y="0"/>
                </a:lnTo>
                <a:lnTo>
                  <a:pt x="2052125" y="2052126"/>
                </a:lnTo>
                <a:lnTo>
                  <a:pt x="0" y="2052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255344" y="6752884"/>
            <a:ext cx="1124631" cy="1124631"/>
          </a:xfrm>
          <a:custGeom>
            <a:avLst/>
            <a:gdLst/>
            <a:ahLst/>
            <a:cxnLst/>
            <a:rect l="l" t="t" r="r" b="b"/>
            <a:pathLst>
              <a:path w="1124631" h="1124631">
                <a:moveTo>
                  <a:pt x="0" y="0"/>
                </a:moveTo>
                <a:lnTo>
                  <a:pt x="1124631" y="0"/>
                </a:lnTo>
                <a:lnTo>
                  <a:pt x="1124631" y="1124632"/>
                </a:lnTo>
                <a:lnTo>
                  <a:pt x="0" y="11246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0" y="-60361"/>
            <a:ext cx="490773" cy="2294523"/>
            <a:chOff x="0" y="0"/>
            <a:chExt cx="181768" cy="84982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1768" cy="849823"/>
            </a:xfrm>
            <a:custGeom>
              <a:avLst/>
              <a:gdLst/>
              <a:ahLst/>
              <a:cxnLst/>
              <a:rect l="l" t="t" r="r" b="b"/>
              <a:pathLst>
                <a:path w="181768" h="849823">
                  <a:moveTo>
                    <a:pt x="0" y="0"/>
                  </a:moveTo>
                  <a:lnTo>
                    <a:pt x="181768" y="0"/>
                  </a:lnTo>
                  <a:lnTo>
                    <a:pt x="181768" y="849823"/>
                  </a:lnTo>
                  <a:lnTo>
                    <a:pt x="0" y="849823"/>
                  </a:lnTo>
                  <a:close/>
                </a:path>
              </a:pathLst>
            </a:custGeom>
            <a:solidFill>
              <a:srgbClr val="4595C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81768" cy="878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980461" y="985855"/>
            <a:ext cx="2496614" cy="2496614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541020" y="537210"/>
              <a:ext cx="5255260" cy="5255260"/>
            </a:xfrm>
            <a:custGeom>
              <a:avLst/>
              <a:gdLst/>
              <a:ahLst/>
              <a:cxnLst/>
              <a:rect l="l" t="t" r="r" b="b"/>
              <a:pathLst>
                <a:path w="5255260" h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7"/>
              <a:stretch>
                <a:fillRect l="-24931" r="-24931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6376647" y="1833590"/>
            <a:ext cx="4234373" cy="111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5"/>
              </a:lnSpc>
            </a:pPr>
            <a:r>
              <a:rPr lang="en-US" sz="2135" b="1">
                <a:solidFill>
                  <a:srgbClr val="FFFFFF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 10 elevi din clasele :</a:t>
            </a:r>
          </a:p>
          <a:p>
            <a:pPr algn="l">
              <a:lnSpc>
                <a:spcPts val="2985"/>
              </a:lnSpc>
            </a:pPr>
            <a:r>
              <a:rPr lang="en-US" sz="2135" b="1">
                <a:solidFill>
                  <a:srgbClr val="FFFFFF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a V-a, a VI-a, a VII-a</a:t>
            </a:r>
          </a:p>
          <a:p>
            <a:pPr algn="l">
              <a:lnSpc>
                <a:spcPts val="2985"/>
              </a:lnSpc>
            </a:pPr>
            <a:endParaRPr lang="en-US" sz="2135" b="1">
              <a:solidFill>
                <a:srgbClr val="FFFFFF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380440" y="4940476"/>
            <a:ext cx="4721954" cy="745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5"/>
              </a:lnSpc>
            </a:pPr>
            <a:r>
              <a:rPr lang="en-US" sz="2135" b="1">
                <a:solidFill>
                  <a:srgbClr val="FFFFFF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2 cadre didactice însoțitoare</a:t>
            </a:r>
          </a:p>
          <a:p>
            <a:pPr algn="l">
              <a:lnSpc>
                <a:spcPts val="2985"/>
              </a:lnSpc>
            </a:pPr>
            <a:endParaRPr lang="en-US" sz="2135" b="1">
              <a:solidFill>
                <a:srgbClr val="FFFFFF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2992360" y="4002102"/>
            <a:ext cx="2496614" cy="249661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541020" y="537210"/>
              <a:ext cx="5255260" cy="5255260"/>
            </a:xfrm>
            <a:custGeom>
              <a:avLst/>
              <a:gdLst/>
              <a:ahLst/>
              <a:cxnLst/>
              <a:rect l="l" t="t" r="r" b="b"/>
              <a:pathLst>
                <a:path w="5255260" h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8"/>
              <a:stretch>
                <a:fillRect l="-24931" r="-24931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162560" y="2694305"/>
            <a:ext cx="3799840" cy="1282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CINE PARTICIP</a:t>
            </a:r>
            <a:r>
              <a:rPr lang="ro-RO" sz="5000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Ă</a:t>
            </a:r>
            <a:r>
              <a:rPr lang="en-US" sz="5000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191" t="-658" r="-8509" b="-5897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258442" y="0"/>
            <a:ext cx="495158" cy="2515527"/>
            <a:chOff x="0" y="0"/>
            <a:chExt cx="183392" cy="9316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3392" cy="931677"/>
            </a:xfrm>
            <a:custGeom>
              <a:avLst/>
              <a:gdLst/>
              <a:ahLst/>
              <a:cxnLst/>
              <a:rect l="l" t="t" r="r" b="b"/>
              <a:pathLst>
                <a:path w="183392" h="931677">
                  <a:moveTo>
                    <a:pt x="0" y="0"/>
                  </a:moveTo>
                  <a:lnTo>
                    <a:pt x="183392" y="0"/>
                  </a:lnTo>
                  <a:lnTo>
                    <a:pt x="183392" y="931677"/>
                  </a:lnTo>
                  <a:lnTo>
                    <a:pt x="0" y="931677"/>
                  </a:lnTo>
                  <a:close/>
                </a:path>
              </a:pathLst>
            </a:custGeom>
            <a:solidFill>
              <a:srgbClr val="4595C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83392" cy="96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817555" y="6361997"/>
            <a:ext cx="2204525" cy="2204525"/>
          </a:xfrm>
          <a:custGeom>
            <a:avLst/>
            <a:gdLst/>
            <a:ahLst/>
            <a:cxnLst/>
            <a:rect l="l" t="t" r="r" b="b"/>
            <a:pathLst>
              <a:path w="2204525" h="2204525">
                <a:moveTo>
                  <a:pt x="0" y="0"/>
                </a:moveTo>
                <a:lnTo>
                  <a:pt x="2204525" y="0"/>
                </a:lnTo>
                <a:lnTo>
                  <a:pt x="2204525" y="2204526"/>
                </a:lnTo>
                <a:lnTo>
                  <a:pt x="0" y="22045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0073" y="1524905"/>
            <a:ext cx="3135026" cy="3427960"/>
          </a:xfrm>
          <a:custGeom>
            <a:avLst/>
            <a:gdLst/>
            <a:ahLst/>
            <a:cxnLst/>
            <a:rect l="l" t="t" r="r" b="b"/>
            <a:pathLst>
              <a:path w="3135026" h="3427960">
                <a:moveTo>
                  <a:pt x="0" y="0"/>
                </a:moveTo>
                <a:lnTo>
                  <a:pt x="3135026" y="0"/>
                </a:lnTo>
                <a:lnTo>
                  <a:pt x="3135026" y="3427960"/>
                </a:lnTo>
                <a:lnTo>
                  <a:pt x="0" y="342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1279" y="3003138"/>
            <a:ext cx="2312080" cy="1663132"/>
          </a:xfrm>
          <a:custGeom>
            <a:avLst/>
            <a:gdLst/>
            <a:ahLst/>
            <a:cxnLst/>
            <a:rect l="l" t="t" r="r" b="b"/>
            <a:pathLst>
              <a:path w="2312080" h="1663132">
                <a:moveTo>
                  <a:pt x="0" y="0"/>
                </a:moveTo>
                <a:lnTo>
                  <a:pt x="2312080" y="0"/>
                </a:lnTo>
                <a:lnTo>
                  <a:pt x="2312080" y="1663133"/>
                </a:lnTo>
                <a:lnTo>
                  <a:pt x="0" y="1663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41774" y="3691227"/>
            <a:ext cx="341290" cy="378685"/>
          </a:xfrm>
          <a:custGeom>
            <a:avLst/>
            <a:gdLst/>
            <a:ahLst/>
            <a:cxnLst/>
            <a:rect l="l" t="t" r="r" b="b"/>
            <a:pathLst>
              <a:path w="341290" h="378685">
                <a:moveTo>
                  <a:pt x="0" y="0"/>
                </a:moveTo>
                <a:lnTo>
                  <a:pt x="341290" y="0"/>
                </a:lnTo>
                <a:lnTo>
                  <a:pt x="341290" y="378685"/>
                </a:lnTo>
                <a:lnTo>
                  <a:pt x="0" y="3786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06392" y="4965746"/>
            <a:ext cx="376672" cy="282846"/>
          </a:xfrm>
          <a:custGeom>
            <a:avLst/>
            <a:gdLst/>
            <a:ahLst/>
            <a:cxnLst/>
            <a:rect l="l" t="t" r="r" b="b"/>
            <a:pathLst>
              <a:path w="376672" h="282846">
                <a:moveTo>
                  <a:pt x="0" y="0"/>
                </a:moveTo>
                <a:lnTo>
                  <a:pt x="376672" y="0"/>
                </a:lnTo>
                <a:lnTo>
                  <a:pt x="376672" y="282846"/>
                </a:lnTo>
                <a:lnTo>
                  <a:pt x="0" y="2828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  <p:sp>
        <p:nvSpPr>
          <p:cNvPr id="12" name="Freeform 12"/>
          <p:cNvSpPr/>
          <p:nvPr/>
        </p:nvSpPr>
        <p:spPr>
          <a:xfrm>
            <a:off x="3541924" y="4495701"/>
            <a:ext cx="341140" cy="341140"/>
          </a:xfrm>
          <a:custGeom>
            <a:avLst/>
            <a:gdLst/>
            <a:ahLst/>
            <a:cxnLst/>
            <a:rect l="l" t="t" r="r" b="b"/>
            <a:pathLst>
              <a:path w="341140" h="341140">
                <a:moveTo>
                  <a:pt x="0" y="0"/>
                </a:moveTo>
                <a:lnTo>
                  <a:pt x="341140" y="0"/>
                </a:lnTo>
                <a:lnTo>
                  <a:pt x="341140" y="341139"/>
                </a:lnTo>
                <a:lnTo>
                  <a:pt x="0" y="3411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633366" y="1996450"/>
            <a:ext cx="4924874" cy="67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b="1">
                <a:solidFill>
                  <a:srgbClr val="4595C2"/>
                </a:solidFill>
                <a:latin typeface="Raleway Bold"/>
                <a:ea typeface="Raleway Bold"/>
                <a:cs typeface="Raleway Bold"/>
                <a:sym typeface="Raleway Bold"/>
              </a:rPr>
              <a:t>UNDE ȘI CÂND?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49739" y="3721748"/>
            <a:ext cx="6460592" cy="1827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5"/>
              </a:lnSpc>
            </a:pPr>
            <a:r>
              <a:rPr lang="en-US" sz="2000" dirty="0" err="1">
                <a:solidFill>
                  <a:srgbClr val="0070C0"/>
                </a:solidFill>
                <a:ea typeface="Poppins" panose="00000500000000000000"/>
                <a:cs typeface="Poppins" panose="00000500000000000000"/>
                <a:sym typeface="Poppins" panose="00000500000000000000"/>
              </a:rPr>
              <a:t>Základná</a:t>
            </a:r>
            <a:r>
              <a:rPr lang="en-US" sz="2000" dirty="0">
                <a:solidFill>
                  <a:srgbClr val="0070C0"/>
                </a:solidFill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a typeface="Poppins" panose="00000500000000000000"/>
                <a:cs typeface="Poppins" panose="00000500000000000000"/>
                <a:sym typeface="Poppins" panose="00000500000000000000"/>
              </a:rPr>
              <a:t>škola</a:t>
            </a:r>
            <a:r>
              <a:rPr lang="en-US" sz="2000" dirty="0">
                <a:solidFill>
                  <a:srgbClr val="0070C0"/>
                </a:solidFill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a typeface="Poppins" panose="00000500000000000000"/>
                <a:cs typeface="Poppins" panose="00000500000000000000"/>
                <a:sym typeface="Poppins" panose="00000500000000000000"/>
              </a:rPr>
              <a:t>Mihálya</a:t>
            </a:r>
            <a:r>
              <a:rPr lang="en-US" sz="2000" dirty="0">
                <a:solidFill>
                  <a:srgbClr val="0070C0"/>
                </a:solidFill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a typeface="Poppins" panose="00000500000000000000"/>
                <a:cs typeface="Poppins" panose="00000500000000000000"/>
                <a:sym typeface="Poppins" panose="00000500000000000000"/>
              </a:rPr>
              <a:t>Tompu</a:t>
            </a:r>
            <a:r>
              <a:rPr lang="en-US" sz="2000" dirty="0">
                <a:solidFill>
                  <a:srgbClr val="0070C0"/>
                </a:solidFill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a typeface="Poppins" panose="00000500000000000000"/>
                <a:cs typeface="Poppins" panose="00000500000000000000"/>
                <a:sym typeface="Poppins" panose="00000500000000000000"/>
              </a:rPr>
              <a:t>Rimavska</a:t>
            </a:r>
            <a:r>
              <a:rPr lang="en-US" sz="2000" dirty="0">
                <a:solidFill>
                  <a:srgbClr val="0070C0"/>
                </a:solidFill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a typeface="Poppins" panose="00000500000000000000"/>
                <a:cs typeface="Poppins" panose="00000500000000000000"/>
                <a:sym typeface="Poppins" panose="00000500000000000000"/>
              </a:rPr>
              <a:t>Sobota</a:t>
            </a:r>
            <a:r>
              <a:rPr lang="en-US" sz="2000" dirty="0">
                <a:solidFill>
                  <a:srgbClr val="0070C0"/>
                </a:solidFill>
                <a:ea typeface="Poppins" panose="00000500000000000000"/>
                <a:cs typeface="Poppins" panose="00000500000000000000"/>
                <a:sym typeface="Poppins" panose="00000500000000000000"/>
              </a:rPr>
              <a:t>, </a:t>
            </a:r>
            <a:endParaRPr lang="ro-RO" sz="2000" dirty="0">
              <a:solidFill>
                <a:srgbClr val="0070C0"/>
              </a:solidFill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algn="l">
              <a:lnSpc>
                <a:spcPts val="3005"/>
              </a:lnSpc>
            </a:pPr>
            <a:r>
              <a:rPr lang="en-US" sz="2000" dirty="0" err="1">
                <a:solidFill>
                  <a:srgbClr val="0070C0"/>
                </a:solidFill>
                <a:ea typeface="Poppins" panose="00000500000000000000"/>
                <a:cs typeface="Poppins" panose="00000500000000000000"/>
                <a:sym typeface="Poppins" panose="00000500000000000000"/>
              </a:rPr>
              <a:t>Slovacia</a:t>
            </a:r>
            <a:endParaRPr lang="en-US" sz="2000" dirty="0">
              <a:solidFill>
                <a:srgbClr val="0070C0"/>
              </a:solidFill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algn="l">
              <a:lnSpc>
                <a:spcPts val="3005"/>
              </a:lnSpc>
            </a:pPr>
            <a:r>
              <a:rPr lang="en-US" sz="2000" dirty="0">
                <a:solidFill>
                  <a:srgbClr val="0070C0"/>
                </a:solidFill>
                <a:ea typeface="Poppins" panose="00000500000000000000"/>
                <a:cs typeface="Poppins" panose="00000500000000000000"/>
                <a:sym typeface="Poppins" panose="00000500000000000000"/>
              </a:rPr>
              <a:t>https://primarytm.edupage.org/ </a:t>
            </a:r>
            <a:endParaRPr lang="ro-RO" sz="2000" dirty="0">
              <a:solidFill>
                <a:srgbClr val="0070C0"/>
              </a:solidFill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r>
              <a:rPr lang="en-US" sz="2000" dirty="0" err="1">
                <a:solidFill>
                  <a:srgbClr val="0070C0"/>
                </a:solidFill>
                <a:ea typeface="Poppins" panose="00000500000000000000"/>
                <a:cs typeface="Poppins" panose="00000500000000000000"/>
                <a:sym typeface="Poppins" panose="00000500000000000000"/>
              </a:rPr>
              <a:t>Perioada</a:t>
            </a:r>
            <a:r>
              <a:rPr lang="en-US" sz="2000" dirty="0">
                <a:solidFill>
                  <a:srgbClr val="0070C0"/>
                </a:solidFill>
                <a:ea typeface="Poppins" panose="00000500000000000000"/>
                <a:cs typeface="Poppins" panose="00000500000000000000"/>
                <a:sym typeface="Poppins" panose="00000500000000000000"/>
              </a:rPr>
              <a:t>  </a:t>
            </a:r>
            <a:r>
              <a:rPr lang="ro-RO" dirty="0">
                <a:solidFill>
                  <a:srgbClr val="0070C0"/>
                </a:solidFill>
              </a:rPr>
              <a:t>19 - 25.04.2026</a:t>
            </a:r>
          </a:p>
          <a:p>
            <a:pPr algn="l">
              <a:lnSpc>
                <a:spcPts val="3005"/>
              </a:lnSpc>
            </a:pPr>
            <a:endParaRPr lang="en-US" sz="2145" dirty="0">
              <a:solidFill>
                <a:srgbClr val="4595C2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191" t="-658" r="-8509" b="-58975"/>
            </a:stretch>
          </a:blipFill>
        </p:spPr>
      </p:sp>
      <p:sp>
        <p:nvSpPr>
          <p:cNvPr id="3" name="AutoShape 3"/>
          <p:cNvSpPr/>
          <p:nvPr/>
        </p:nvSpPr>
        <p:spPr>
          <a:xfrm flipH="1" flipV="1">
            <a:off x="2126493" y="3593338"/>
            <a:ext cx="727321" cy="83789"/>
          </a:xfrm>
          <a:prstGeom prst="line">
            <a:avLst/>
          </a:prstGeom>
          <a:ln w="19050" cap="flat">
            <a:solidFill>
              <a:srgbClr val="89B3A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3372609" y="2297871"/>
            <a:ext cx="3045438" cy="304543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95C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2077724" y="3028994"/>
            <a:ext cx="3506186" cy="1583192"/>
          </a:xfrm>
          <a:custGeom>
            <a:avLst/>
            <a:gdLst/>
            <a:ahLst/>
            <a:cxnLst/>
            <a:rect l="l" t="t" r="r" b="b"/>
            <a:pathLst>
              <a:path w="3506186" h="1583192">
                <a:moveTo>
                  <a:pt x="0" y="0"/>
                </a:moveTo>
                <a:lnTo>
                  <a:pt x="3506185" y="0"/>
                </a:lnTo>
                <a:lnTo>
                  <a:pt x="3506185" y="1583192"/>
                </a:lnTo>
                <a:lnTo>
                  <a:pt x="0" y="1583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0328"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4165741" y="3026691"/>
            <a:ext cx="3506186" cy="1583192"/>
          </a:xfrm>
          <a:custGeom>
            <a:avLst/>
            <a:gdLst/>
            <a:ahLst/>
            <a:cxnLst/>
            <a:rect l="l" t="t" r="r" b="b"/>
            <a:pathLst>
              <a:path w="3506186" h="1583192">
                <a:moveTo>
                  <a:pt x="0" y="0"/>
                </a:moveTo>
                <a:lnTo>
                  <a:pt x="3506185" y="0"/>
                </a:lnTo>
                <a:lnTo>
                  <a:pt x="3506185" y="1583192"/>
                </a:lnTo>
                <a:lnTo>
                  <a:pt x="0" y="1583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0328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247578" y="1874411"/>
            <a:ext cx="356726" cy="381567"/>
            <a:chOff x="0" y="0"/>
            <a:chExt cx="812800" cy="869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69400"/>
            </a:xfrm>
            <a:custGeom>
              <a:avLst/>
              <a:gdLst/>
              <a:ahLst/>
              <a:cxnLst/>
              <a:rect l="l" t="t" r="r" b="b"/>
              <a:pathLst>
                <a:path w="812800" h="869400">
                  <a:moveTo>
                    <a:pt x="406400" y="0"/>
                  </a:moveTo>
                  <a:cubicBezTo>
                    <a:pt x="181951" y="0"/>
                    <a:pt x="0" y="194622"/>
                    <a:pt x="0" y="434700"/>
                  </a:cubicBezTo>
                  <a:cubicBezTo>
                    <a:pt x="0" y="674778"/>
                    <a:pt x="181951" y="869400"/>
                    <a:pt x="406400" y="869400"/>
                  </a:cubicBezTo>
                  <a:cubicBezTo>
                    <a:pt x="630849" y="869400"/>
                    <a:pt x="812800" y="674778"/>
                    <a:pt x="812800" y="434700"/>
                  </a:cubicBezTo>
                  <a:cubicBezTo>
                    <a:pt x="812800" y="19462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922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52931"/>
              <a:ext cx="660400" cy="734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6724057">
            <a:off x="3652454" y="5072643"/>
            <a:ext cx="356726" cy="35672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FAD8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9714038">
            <a:off x="6464632" y="3115868"/>
            <a:ext cx="356726" cy="35672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C45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852658" y="3519179"/>
            <a:ext cx="356726" cy="35672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9B3A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1" name="AutoShape 21"/>
          <p:cNvSpPr/>
          <p:nvPr/>
        </p:nvSpPr>
        <p:spPr>
          <a:xfrm flipV="1">
            <a:off x="5494925" y="1359773"/>
            <a:ext cx="848835" cy="637689"/>
          </a:xfrm>
          <a:prstGeom prst="line">
            <a:avLst/>
          </a:prstGeom>
          <a:ln w="19050" cap="flat">
            <a:solidFill>
              <a:srgbClr val="8FAD8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2" name="Group 22"/>
          <p:cNvGrpSpPr/>
          <p:nvPr/>
        </p:nvGrpSpPr>
        <p:grpSpPr>
          <a:xfrm>
            <a:off x="5234074" y="1935499"/>
            <a:ext cx="356726" cy="35672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FAD8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5" name="AutoShape 25"/>
          <p:cNvSpPr/>
          <p:nvPr/>
        </p:nvSpPr>
        <p:spPr>
          <a:xfrm flipH="1" flipV="1">
            <a:off x="6160734" y="5108012"/>
            <a:ext cx="683393" cy="693940"/>
          </a:xfrm>
          <a:prstGeom prst="line">
            <a:avLst/>
          </a:prstGeom>
          <a:ln w="19050" cap="flat">
            <a:solidFill>
              <a:srgbClr val="E7922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6" name="Group 26"/>
          <p:cNvGrpSpPr/>
          <p:nvPr/>
        </p:nvGrpSpPr>
        <p:grpSpPr>
          <a:xfrm>
            <a:off x="5918833" y="4908402"/>
            <a:ext cx="356726" cy="35672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922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820168" y="5112883"/>
            <a:ext cx="2793589" cy="1115293"/>
            <a:chOff x="-9405" y="-103178"/>
            <a:chExt cx="1096606" cy="43780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87201" cy="334624"/>
            </a:xfrm>
            <a:custGeom>
              <a:avLst/>
              <a:gdLst/>
              <a:ahLst/>
              <a:cxnLst/>
              <a:rect l="l" t="t" r="r" b="b"/>
              <a:pathLst>
                <a:path w="1087201" h="334624">
                  <a:moveTo>
                    <a:pt x="100630" y="0"/>
                  </a:moveTo>
                  <a:lnTo>
                    <a:pt x="986571" y="0"/>
                  </a:lnTo>
                  <a:cubicBezTo>
                    <a:pt x="1013260" y="0"/>
                    <a:pt x="1038855" y="10602"/>
                    <a:pt x="1057727" y="29474"/>
                  </a:cubicBezTo>
                  <a:cubicBezTo>
                    <a:pt x="1076599" y="48346"/>
                    <a:pt x="1087201" y="73942"/>
                    <a:pt x="1087201" y="100630"/>
                  </a:cubicBezTo>
                  <a:lnTo>
                    <a:pt x="1087201" y="233993"/>
                  </a:lnTo>
                  <a:cubicBezTo>
                    <a:pt x="1087201" y="289570"/>
                    <a:pt x="1042148" y="334624"/>
                    <a:pt x="986571" y="334624"/>
                  </a:cubicBezTo>
                  <a:lnTo>
                    <a:pt x="100630" y="334624"/>
                  </a:lnTo>
                  <a:cubicBezTo>
                    <a:pt x="45054" y="334624"/>
                    <a:pt x="0" y="289570"/>
                    <a:pt x="0" y="233993"/>
                  </a:cubicBezTo>
                  <a:lnTo>
                    <a:pt x="0" y="100630"/>
                  </a:lnTo>
                  <a:cubicBezTo>
                    <a:pt x="0" y="45054"/>
                    <a:pt x="45054" y="0"/>
                    <a:pt x="100630" y="0"/>
                  </a:cubicBezTo>
                  <a:close/>
                </a:path>
              </a:pathLst>
            </a:custGeom>
          </p:spPr>
        </p:sp>
        <p:sp>
          <p:nvSpPr>
            <p:cNvPr id="31" name="TextBox 31"/>
            <p:cNvSpPr txBox="1"/>
            <p:nvPr/>
          </p:nvSpPr>
          <p:spPr>
            <a:xfrm>
              <a:off x="-9405" y="-103178"/>
              <a:ext cx="1087201" cy="363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r>
                <a:rPr lang="en-US" sz="1100" i="1" dirty="0">
                  <a:solidFill>
                    <a:schemeClr val="tx2">
                      <a:lumMod val="75000"/>
                    </a:schemeClr>
                  </a:solidFill>
                  <a:latin typeface="DM Sans"/>
                  <a:ea typeface="DM Sans"/>
                  <a:cs typeface="DM Sans"/>
                  <a:sym typeface="DM Sans"/>
                </a:rPr>
                <a:t>.</a:t>
              </a:r>
            </a:p>
            <a:p>
              <a:pPr algn="ctr">
                <a:lnSpc>
                  <a:spcPts val="1540"/>
                </a:lnSpc>
              </a:pPr>
              <a:endParaRPr lang="en-US" sz="11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53660" y="3192273"/>
            <a:ext cx="2046488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b="1">
                <a:solidFill>
                  <a:srgbClr val="89B3A5"/>
                </a:solidFill>
                <a:latin typeface="DM Sans Bold"/>
                <a:ea typeface="DM Sans Bold"/>
                <a:cs typeface="DM Sans Bold"/>
                <a:sym typeface="DM Sans Bold"/>
              </a:rPr>
              <a:t>realizarea unor proiecte practice</a:t>
            </a:r>
          </a:p>
          <a:p>
            <a:pPr marL="0" lvl="0" indent="0" algn="ctr">
              <a:lnSpc>
                <a:spcPts val="2380"/>
              </a:lnSpc>
              <a:spcBef>
                <a:spcPct val="0"/>
              </a:spcBef>
            </a:pPr>
            <a:endParaRPr lang="en-US" sz="1600" b="1">
              <a:solidFill>
                <a:srgbClr val="89B3A5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990256" y="2794634"/>
            <a:ext cx="2599541" cy="83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b="1" dirty="0" err="1">
                <a:solidFill>
                  <a:srgbClr val="E6C451"/>
                </a:solidFill>
                <a:latin typeface="DM Sans Bold"/>
                <a:ea typeface="DM Sans Bold"/>
                <a:cs typeface="DM Sans Bold"/>
                <a:sym typeface="DM Sans Bold"/>
              </a:rPr>
              <a:t>lucrul</a:t>
            </a:r>
            <a:r>
              <a:rPr lang="en-US" sz="1600" b="1" dirty="0">
                <a:solidFill>
                  <a:srgbClr val="E6C451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1600" b="1" dirty="0" err="1">
                <a:solidFill>
                  <a:srgbClr val="E6C451"/>
                </a:solidFill>
                <a:latin typeface="DM Sans Bold"/>
                <a:ea typeface="DM Sans Bold"/>
                <a:cs typeface="DM Sans Bold"/>
                <a:sym typeface="DM Sans Bold"/>
              </a:rPr>
              <a:t>în</a:t>
            </a:r>
            <a:r>
              <a:rPr lang="en-US" sz="1600" b="1" dirty="0">
                <a:solidFill>
                  <a:srgbClr val="E6C451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1600" b="1" dirty="0" err="1">
                <a:solidFill>
                  <a:srgbClr val="E6C451"/>
                </a:solidFill>
                <a:latin typeface="DM Sans Bold"/>
                <a:ea typeface="DM Sans Bold"/>
                <a:cs typeface="DM Sans Bold"/>
                <a:sym typeface="DM Sans Bold"/>
              </a:rPr>
              <a:t>echipă</a:t>
            </a:r>
            <a:r>
              <a:rPr lang="en-US" sz="1600" b="1" dirty="0">
                <a:solidFill>
                  <a:srgbClr val="E6C451"/>
                </a:solidFill>
                <a:latin typeface="DM Sans Bold"/>
                <a:ea typeface="DM Sans Bold"/>
                <a:cs typeface="DM Sans Bold"/>
                <a:sym typeface="DM Sans Bold"/>
              </a:rPr>
              <a:t> cu </a:t>
            </a:r>
            <a:r>
              <a:rPr lang="en-US" sz="1600" b="1" dirty="0" err="1">
                <a:solidFill>
                  <a:srgbClr val="E6C451"/>
                </a:solidFill>
                <a:latin typeface="DM Sans Bold"/>
                <a:ea typeface="DM Sans Bold"/>
                <a:cs typeface="DM Sans Bold"/>
                <a:sym typeface="DM Sans Bold"/>
              </a:rPr>
              <a:t>elev</a:t>
            </a:r>
            <a:r>
              <a:rPr lang="ro-RO" sz="1600" b="1" dirty="0">
                <a:solidFill>
                  <a:srgbClr val="E6C451"/>
                </a:solidFill>
                <a:latin typeface="DM Sans Bold"/>
                <a:ea typeface="DM Sans Bold"/>
                <a:cs typeface="DM Sans Bold"/>
                <a:sym typeface="DM Sans Bold"/>
              </a:rPr>
              <a:t>i</a:t>
            </a:r>
            <a:r>
              <a:rPr lang="en-US" sz="1600" b="1" dirty="0" err="1">
                <a:solidFill>
                  <a:srgbClr val="E6C451"/>
                </a:solidFill>
                <a:latin typeface="DM Sans Bold"/>
                <a:ea typeface="DM Sans Bold"/>
                <a:cs typeface="DM Sans Bold"/>
                <a:sym typeface="DM Sans Bold"/>
              </a:rPr>
              <a:t>i</a:t>
            </a:r>
            <a:r>
              <a:rPr lang="ro-RO" sz="1600" b="1" dirty="0">
                <a:solidFill>
                  <a:srgbClr val="E6C451"/>
                </a:solidFill>
                <a:latin typeface="DM Sans Bold"/>
                <a:ea typeface="DM Sans Bold"/>
                <a:cs typeface="DM Sans Bold"/>
                <a:sym typeface="DM Sans Bold"/>
              </a:rPr>
              <a:t> din</a:t>
            </a:r>
            <a:r>
              <a:rPr lang="en-US" sz="1600" b="1" dirty="0">
                <a:solidFill>
                  <a:srgbClr val="E6C451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ro-RO" sz="1600" b="1" dirty="0">
                <a:solidFill>
                  <a:srgbClr val="E6C451"/>
                </a:solidFill>
                <a:latin typeface="DM Sans Bold"/>
                <a:ea typeface="DM Sans Bold"/>
                <a:cs typeface="DM Sans Bold"/>
                <a:sym typeface="DM Sans Bold"/>
              </a:rPr>
              <a:t>școala gazdă</a:t>
            </a:r>
            <a:endParaRPr lang="en-US" sz="1600" b="1" dirty="0">
              <a:solidFill>
                <a:srgbClr val="E6C451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0" lvl="0" indent="0" algn="ctr">
              <a:lnSpc>
                <a:spcPts val="2240"/>
              </a:lnSpc>
              <a:spcBef>
                <a:spcPct val="0"/>
              </a:spcBef>
            </a:pPr>
            <a:endParaRPr lang="en-US" sz="1600" b="1" dirty="0">
              <a:solidFill>
                <a:srgbClr val="E6C451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64191" y="1658987"/>
            <a:ext cx="2912102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E7922C"/>
                </a:solidFill>
                <a:latin typeface="DM Sans Bold"/>
                <a:ea typeface="DM Sans Bold"/>
                <a:cs typeface="DM Sans Bold"/>
                <a:sym typeface="DM Sans Bold"/>
              </a:rPr>
              <a:t>activități</a:t>
            </a:r>
            <a:r>
              <a:rPr lang="en-US" sz="1600" b="1" dirty="0">
                <a:solidFill>
                  <a:srgbClr val="E7922C"/>
                </a:solidFill>
                <a:latin typeface="DM Sans Bold"/>
                <a:ea typeface="DM Sans Bold"/>
                <a:cs typeface="DM Sans Bold"/>
                <a:sym typeface="DM Sans Bold"/>
              </a:rPr>
              <a:t> de </a:t>
            </a:r>
            <a:r>
              <a:rPr lang="en-US" sz="1600" b="1" dirty="0" err="1">
                <a:solidFill>
                  <a:srgbClr val="E7922C"/>
                </a:solidFill>
                <a:latin typeface="DM Sans Bold"/>
                <a:ea typeface="DM Sans Bold"/>
                <a:cs typeface="DM Sans Bold"/>
                <a:sym typeface="DM Sans Bold"/>
              </a:rPr>
              <a:t>învățare</a:t>
            </a:r>
            <a:r>
              <a:rPr lang="en-US" sz="1600" b="1" dirty="0">
                <a:solidFill>
                  <a:srgbClr val="E7922C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1600" b="1" dirty="0" err="1">
                <a:solidFill>
                  <a:srgbClr val="E7922C"/>
                </a:solidFill>
                <a:latin typeface="DM Sans Bold"/>
                <a:ea typeface="DM Sans Bold"/>
                <a:cs typeface="DM Sans Bold"/>
                <a:sym typeface="DM Sans Bold"/>
              </a:rPr>
              <a:t>prin</a:t>
            </a:r>
            <a:r>
              <a:rPr lang="en-US" sz="1600" b="1" dirty="0">
                <a:solidFill>
                  <a:srgbClr val="E7922C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1600" b="1" dirty="0" err="1">
                <a:solidFill>
                  <a:srgbClr val="E7922C"/>
                </a:solidFill>
                <a:latin typeface="DM Sans Bold"/>
                <a:ea typeface="DM Sans Bold"/>
                <a:cs typeface="DM Sans Bold"/>
                <a:sym typeface="DM Sans Bold"/>
              </a:rPr>
              <a:t>joc</a:t>
            </a:r>
            <a:endParaRPr lang="en-US" sz="1600" b="1" dirty="0">
              <a:solidFill>
                <a:srgbClr val="E7922C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253660" y="5227028"/>
            <a:ext cx="2668854" cy="844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5"/>
              </a:lnSpc>
            </a:pPr>
            <a:r>
              <a:rPr lang="en-US" sz="1595" b="1">
                <a:solidFill>
                  <a:srgbClr val="8FAD80"/>
                </a:solidFill>
                <a:latin typeface="DM Sans Bold"/>
                <a:ea typeface="DM Sans Bold"/>
                <a:cs typeface="DM Sans Bold"/>
                <a:sym typeface="DM Sans Bold"/>
              </a:rPr>
              <a:t>activități organizate în afara clasei</a:t>
            </a:r>
          </a:p>
          <a:p>
            <a:pPr marL="0" lvl="0" indent="0" algn="ctr">
              <a:lnSpc>
                <a:spcPts val="2375"/>
              </a:lnSpc>
              <a:spcBef>
                <a:spcPct val="0"/>
              </a:spcBef>
            </a:pPr>
            <a:endParaRPr lang="en-US" sz="1595" b="1">
              <a:solidFill>
                <a:srgbClr val="8FAD8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36" name="AutoShape 36"/>
          <p:cNvSpPr/>
          <p:nvPr/>
        </p:nvSpPr>
        <p:spPr>
          <a:xfrm flipH="1">
            <a:off x="2668360" y="5251006"/>
            <a:ext cx="1194017" cy="92302"/>
          </a:xfrm>
          <a:prstGeom prst="line">
            <a:avLst/>
          </a:prstGeom>
          <a:ln w="19050" cap="flat">
            <a:solidFill>
              <a:srgbClr val="89B3A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 flipH="1" flipV="1">
            <a:off x="3276293" y="1814880"/>
            <a:ext cx="971285" cy="250314"/>
          </a:xfrm>
          <a:prstGeom prst="line">
            <a:avLst/>
          </a:prstGeom>
          <a:ln w="19050" cap="flat">
            <a:solidFill>
              <a:srgbClr val="E792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AutoShape 38"/>
          <p:cNvSpPr/>
          <p:nvPr/>
        </p:nvSpPr>
        <p:spPr>
          <a:xfrm flipH="1">
            <a:off x="6715787" y="3028744"/>
            <a:ext cx="369438" cy="209505"/>
          </a:xfrm>
          <a:prstGeom prst="line">
            <a:avLst/>
          </a:prstGeom>
          <a:ln w="19050" cap="flat">
            <a:solidFill>
              <a:srgbClr val="E6C45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Freeform 39"/>
          <p:cNvSpPr/>
          <p:nvPr/>
        </p:nvSpPr>
        <p:spPr>
          <a:xfrm rot="-5856256" flipV="1">
            <a:off x="-6925167" y="2266970"/>
            <a:ext cx="11183656" cy="3102634"/>
          </a:xfrm>
          <a:custGeom>
            <a:avLst/>
            <a:gdLst/>
            <a:ahLst/>
            <a:cxnLst/>
            <a:rect l="l" t="t" r="r" b="b"/>
            <a:pathLst>
              <a:path w="11183656" h="3102634">
                <a:moveTo>
                  <a:pt x="0" y="3102634"/>
                </a:moveTo>
                <a:lnTo>
                  <a:pt x="11183656" y="3102634"/>
                </a:lnTo>
                <a:lnTo>
                  <a:pt x="11183656" y="0"/>
                </a:lnTo>
                <a:lnTo>
                  <a:pt x="0" y="0"/>
                </a:lnTo>
                <a:lnTo>
                  <a:pt x="0" y="3102634"/>
                </a:lnTo>
                <a:close/>
              </a:path>
            </a:pathLst>
          </a:custGeom>
          <a:blipFill>
            <a:blip r:embed="rId5"/>
            <a:stretch>
              <a:fillRect t="-122582"/>
            </a:stretch>
          </a:blipFill>
        </p:spPr>
      </p:sp>
      <p:grpSp>
        <p:nvGrpSpPr>
          <p:cNvPr id="40" name="Group 40"/>
          <p:cNvGrpSpPr/>
          <p:nvPr/>
        </p:nvGrpSpPr>
        <p:grpSpPr>
          <a:xfrm>
            <a:off x="9258442" y="0"/>
            <a:ext cx="495158" cy="2515527"/>
            <a:chOff x="0" y="0"/>
            <a:chExt cx="183392" cy="9316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83392" cy="931677"/>
            </a:xfrm>
            <a:custGeom>
              <a:avLst/>
              <a:gdLst/>
              <a:ahLst/>
              <a:cxnLst/>
              <a:rect l="l" t="t" r="r" b="b"/>
              <a:pathLst>
                <a:path w="183392" h="931677">
                  <a:moveTo>
                    <a:pt x="0" y="0"/>
                  </a:moveTo>
                  <a:lnTo>
                    <a:pt x="183392" y="0"/>
                  </a:lnTo>
                  <a:lnTo>
                    <a:pt x="183392" y="931677"/>
                  </a:lnTo>
                  <a:lnTo>
                    <a:pt x="0" y="931677"/>
                  </a:lnTo>
                  <a:close/>
                </a:path>
              </a:pathLst>
            </a:custGeom>
            <a:solidFill>
              <a:srgbClr val="4595C2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28575"/>
              <a:ext cx="183392" cy="96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-384283" y="6071060"/>
            <a:ext cx="2204525" cy="2204525"/>
          </a:xfrm>
          <a:custGeom>
            <a:avLst/>
            <a:gdLst/>
            <a:ahLst/>
            <a:cxnLst/>
            <a:rect l="l" t="t" r="r" b="b"/>
            <a:pathLst>
              <a:path w="2204525" h="2204525">
                <a:moveTo>
                  <a:pt x="0" y="0"/>
                </a:moveTo>
                <a:lnTo>
                  <a:pt x="2204525" y="0"/>
                </a:lnTo>
                <a:lnTo>
                  <a:pt x="2204525" y="2204526"/>
                </a:lnTo>
                <a:lnTo>
                  <a:pt x="0" y="22045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4293515" y="2435500"/>
            <a:ext cx="1166570" cy="2765575"/>
          </a:xfrm>
          <a:custGeom>
            <a:avLst/>
            <a:gdLst/>
            <a:ahLst/>
            <a:cxnLst/>
            <a:rect l="l" t="t" r="r" b="b"/>
            <a:pathLst>
              <a:path w="1166570" h="2765575">
                <a:moveTo>
                  <a:pt x="0" y="0"/>
                </a:moveTo>
                <a:lnTo>
                  <a:pt x="1166570" y="0"/>
                </a:lnTo>
                <a:lnTo>
                  <a:pt x="1166570" y="2765574"/>
                </a:lnTo>
                <a:lnTo>
                  <a:pt x="0" y="27655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TextBox 45"/>
          <p:cNvSpPr txBox="1"/>
          <p:nvPr/>
        </p:nvSpPr>
        <p:spPr>
          <a:xfrm>
            <a:off x="2126493" y="330566"/>
            <a:ext cx="4717633" cy="110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75B2"/>
                </a:solidFill>
                <a:latin typeface="DM Sans Bold"/>
                <a:ea typeface="DM Sans Bold"/>
                <a:cs typeface="DM Sans Bold"/>
                <a:sym typeface="DM Sans Bold"/>
              </a:rPr>
              <a:t>CE VOR FACE ELEVII?</a:t>
            </a:r>
          </a:p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endParaRPr lang="en-US" sz="3200" b="1">
              <a:solidFill>
                <a:srgbClr val="0075B2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6723323" y="5424311"/>
            <a:ext cx="2963319" cy="828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0"/>
              </a:lnSpc>
            </a:pP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elevii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vor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învăța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prin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experiență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colaborare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și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implicare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activă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, nu 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prin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metode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clasice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 de 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predare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6192689" y="1125313"/>
            <a:ext cx="2684009" cy="600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 dirty="0" err="1">
                <a:solidFill>
                  <a:srgbClr val="8FAD80"/>
                </a:solidFill>
                <a:latin typeface="DM Sans Bold"/>
                <a:ea typeface="DM Sans Bold"/>
                <a:cs typeface="DM Sans Bold"/>
                <a:sym typeface="DM Sans Bold"/>
              </a:rPr>
              <a:t>descoperirea</a:t>
            </a:r>
            <a:r>
              <a:rPr lang="en-US" sz="1700" b="1" dirty="0">
                <a:solidFill>
                  <a:srgbClr val="8FAD8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1700" b="1" dirty="0" err="1">
                <a:solidFill>
                  <a:srgbClr val="8FAD80"/>
                </a:solidFill>
                <a:latin typeface="DM Sans Bold"/>
                <a:ea typeface="DM Sans Bold"/>
                <a:cs typeface="DM Sans Bold"/>
                <a:sym typeface="DM Sans Bold"/>
              </a:rPr>
              <a:t>orașului</a:t>
            </a:r>
            <a:r>
              <a:rPr lang="en-US" sz="1700" b="1" dirty="0">
                <a:solidFill>
                  <a:srgbClr val="8FAD8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1700" b="1" dirty="0" err="1">
                <a:solidFill>
                  <a:srgbClr val="8FAD80"/>
                </a:solidFill>
                <a:latin typeface="DM Sans Bold"/>
                <a:ea typeface="DM Sans Bold"/>
                <a:cs typeface="DM Sans Bold"/>
                <a:sym typeface="DM Sans Bold"/>
              </a:rPr>
              <a:t>gazdă</a:t>
            </a:r>
            <a:endParaRPr lang="en-US" sz="1700" b="1" dirty="0">
              <a:solidFill>
                <a:srgbClr val="8FAD8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191" t="-658" r="-8509" b="-58975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3468518" y="3199783"/>
            <a:ext cx="9753600" cy="3144561"/>
          </a:xfrm>
          <a:custGeom>
            <a:avLst/>
            <a:gdLst/>
            <a:ahLst/>
            <a:cxnLst/>
            <a:rect l="l" t="t" r="r" b="b"/>
            <a:pathLst>
              <a:path w="9753600" h="3144561">
                <a:moveTo>
                  <a:pt x="0" y="0"/>
                </a:moveTo>
                <a:lnTo>
                  <a:pt x="9753600" y="0"/>
                </a:lnTo>
                <a:lnTo>
                  <a:pt x="9753600" y="3144560"/>
                </a:lnTo>
                <a:lnTo>
                  <a:pt x="0" y="31445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93295" y="4701235"/>
            <a:ext cx="1848606" cy="1848606"/>
          </a:xfrm>
          <a:custGeom>
            <a:avLst/>
            <a:gdLst/>
            <a:ahLst/>
            <a:cxnLst/>
            <a:rect l="l" t="t" r="r" b="b"/>
            <a:pathLst>
              <a:path w="1848606" h="1848606">
                <a:moveTo>
                  <a:pt x="0" y="0"/>
                </a:moveTo>
                <a:lnTo>
                  <a:pt x="1848606" y="0"/>
                </a:lnTo>
                <a:lnTo>
                  <a:pt x="1848606" y="1848606"/>
                </a:lnTo>
                <a:lnTo>
                  <a:pt x="0" y="18486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4037015" y="2745311"/>
            <a:ext cx="4536893" cy="453689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5B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472252" y="1592232"/>
            <a:ext cx="3150274" cy="2972713"/>
          </a:xfrm>
          <a:custGeom>
            <a:avLst/>
            <a:gdLst/>
            <a:ahLst/>
            <a:cxnLst/>
            <a:rect l="l" t="t" r="r" b="b"/>
            <a:pathLst>
              <a:path w="3150274" h="2972713">
                <a:moveTo>
                  <a:pt x="0" y="0"/>
                </a:moveTo>
                <a:lnTo>
                  <a:pt x="3150274" y="0"/>
                </a:lnTo>
                <a:lnTo>
                  <a:pt x="3150274" y="2972713"/>
                </a:lnTo>
                <a:lnTo>
                  <a:pt x="0" y="29727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830567"/>
            <a:ext cx="4717633" cy="110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75B2"/>
                </a:solidFill>
                <a:latin typeface="DM Sans Bold"/>
                <a:ea typeface="DM Sans Bold"/>
                <a:cs typeface="DM Sans Bold"/>
                <a:sym typeface="DM Sans Bold"/>
              </a:rPr>
              <a:t>SIGURANȚA ELEVILOR</a:t>
            </a:r>
          </a:p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endParaRPr lang="en-US" sz="3200" b="1">
              <a:solidFill>
                <a:srgbClr val="0075B2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8124" y="1986626"/>
            <a:ext cx="6617755" cy="3788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9430" lvl="1" indent="-259715" algn="l">
              <a:lnSpc>
                <a:spcPts val="3365"/>
              </a:lnSpc>
              <a:buFont typeface="Arial" panose="020B0604020202020204"/>
              <a:buChar char="•"/>
            </a:pPr>
            <a:r>
              <a:rPr lang="en-US" sz="2405" dirty="0" err="1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elevii</a:t>
            </a:r>
            <a:r>
              <a:rPr lang="en-US" sz="2405" dirty="0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sunt </a:t>
            </a:r>
            <a:r>
              <a:rPr lang="en-US" sz="2405" dirty="0" err="1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însoțiți</a:t>
            </a:r>
            <a:r>
              <a:rPr lang="en-US" sz="2405" dirty="0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de </a:t>
            </a:r>
            <a:r>
              <a:rPr lang="ro-RO" sz="2405" dirty="0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2 </a:t>
            </a:r>
            <a:r>
              <a:rPr lang="en-US" sz="2405" dirty="0" err="1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profesori</a:t>
            </a:r>
            <a:endParaRPr lang="en-US" sz="2405" dirty="0">
              <a:solidFill>
                <a:srgbClr val="4595C2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519430" lvl="1" indent="-259715" algn="l">
              <a:lnSpc>
                <a:spcPts val="3365"/>
              </a:lnSpc>
              <a:buFont typeface="Arial" panose="020B0604020202020204"/>
              <a:buChar char="•"/>
            </a:pPr>
            <a:r>
              <a:rPr lang="en-US" sz="2405" dirty="0" err="1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cazare</a:t>
            </a:r>
            <a:r>
              <a:rPr lang="en-US" sz="2405" dirty="0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la hotel</a:t>
            </a:r>
          </a:p>
          <a:p>
            <a:pPr marL="519430" lvl="1" indent="-259715" algn="l">
              <a:lnSpc>
                <a:spcPts val="3365"/>
              </a:lnSpc>
              <a:buFont typeface="Arial" panose="020B0604020202020204"/>
              <a:buChar char="•"/>
            </a:pPr>
            <a:r>
              <a:rPr lang="en-US" sz="2405" dirty="0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3 </a:t>
            </a:r>
            <a:r>
              <a:rPr lang="en-US" sz="2405" dirty="0" err="1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mese</a:t>
            </a:r>
            <a:r>
              <a:rPr lang="en-US" sz="2405" dirty="0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pe </a:t>
            </a:r>
            <a:r>
              <a:rPr lang="en-US" sz="2405" dirty="0" err="1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zi</a:t>
            </a:r>
            <a:endParaRPr lang="en-US" sz="2405" dirty="0">
              <a:solidFill>
                <a:srgbClr val="4595C2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519430" lvl="1" indent="-259715" algn="l">
              <a:lnSpc>
                <a:spcPts val="3365"/>
              </a:lnSpc>
              <a:buFont typeface="Arial" panose="020B0604020202020204"/>
              <a:buChar char="•"/>
            </a:pPr>
            <a:r>
              <a:rPr lang="en-US" sz="2405" dirty="0" err="1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asigurare</a:t>
            </a:r>
            <a:r>
              <a:rPr lang="en-US" sz="2405" dirty="0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405" dirty="0" err="1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medicală</a:t>
            </a:r>
            <a:endParaRPr lang="en-US" sz="2405" dirty="0">
              <a:solidFill>
                <a:srgbClr val="4595C2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519430" lvl="1" indent="-259715" algn="l">
              <a:lnSpc>
                <a:spcPts val="3365"/>
              </a:lnSpc>
              <a:buFont typeface="Arial" panose="020B0604020202020204"/>
              <a:buChar char="•"/>
            </a:pPr>
            <a:r>
              <a:rPr lang="en-US" sz="2405" dirty="0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program </a:t>
            </a:r>
            <a:r>
              <a:rPr lang="en-US" sz="2405" dirty="0" err="1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zilnic</a:t>
            </a:r>
            <a:r>
              <a:rPr lang="en-US" sz="2405" dirty="0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405" dirty="0" err="1">
                <a:solidFill>
                  <a:srgbClr val="4595C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organizat</a:t>
            </a:r>
            <a:endParaRPr lang="en-US" sz="2405" dirty="0">
              <a:solidFill>
                <a:srgbClr val="4595C2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algn="l">
              <a:lnSpc>
                <a:spcPts val="3365"/>
              </a:lnSpc>
            </a:pPr>
            <a:endParaRPr lang="en-US" sz="2405" dirty="0">
              <a:solidFill>
                <a:srgbClr val="4595C2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algn="l">
              <a:lnSpc>
                <a:spcPts val="3080"/>
              </a:lnSpc>
            </a:pPr>
            <a:r>
              <a:rPr lang="en-US" sz="2200" i="1" dirty="0" err="1">
                <a:solidFill>
                  <a:srgbClr val="4595C2"/>
                </a:solidFill>
                <a:latin typeface="Poppins Italics" panose="00000500000000000000"/>
                <a:ea typeface="Poppins Italics" panose="00000500000000000000"/>
                <a:cs typeface="Poppins Italics" panose="00000500000000000000"/>
                <a:sym typeface="Poppins Italics" panose="00000500000000000000"/>
              </a:rPr>
              <a:t>Toate</a:t>
            </a:r>
            <a:r>
              <a:rPr lang="en-US" sz="2200" i="1" dirty="0">
                <a:solidFill>
                  <a:srgbClr val="4595C2"/>
                </a:solidFill>
                <a:latin typeface="Poppins Italics" panose="00000500000000000000"/>
                <a:ea typeface="Poppins Italics" panose="00000500000000000000"/>
                <a:cs typeface="Poppins Italics" panose="00000500000000000000"/>
                <a:sym typeface="Poppins Italics" panose="00000500000000000000"/>
              </a:rPr>
              <a:t> </a:t>
            </a:r>
            <a:r>
              <a:rPr lang="en-US" sz="2200" i="1" dirty="0" err="1">
                <a:solidFill>
                  <a:srgbClr val="4595C2"/>
                </a:solidFill>
                <a:latin typeface="Poppins Italics" panose="00000500000000000000"/>
                <a:ea typeface="Poppins Italics" panose="00000500000000000000"/>
                <a:cs typeface="Poppins Italics" panose="00000500000000000000"/>
                <a:sym typeface="Poppins Italics" panose="00000500000000000000"/>
              </a:rPr>
              <a:t>costurile</a:t>
            </a:r>
            <a:r>
              <a:rPr lang="en-US" sz="2200" i="1" dirty="0">
                <a:solidFill>
                  <a:srgbClr val="4595C2"/>
                </a:solidFill>
                <a:latin typeface="Poppins Italics" panose="00000500000000000000"/>
                <a:ea typeface="Poppins Italics" panose="00000500000000000000"/>
                <a:cs typeface="Poppins Italics" panose="00000500000000000000"/>
                <a:sym typeface="Poppins Italics" panose="00000500000000000000"/>
              </a:rPr>
              <a:t> sunt </a:t>
            </a:r>
            <a:r>
              <a:rPr lang="en-US" sz="2200" i="1" dirty="0" err="1">
                <a:solidFill>
                  <a:srgbClr val="4595C2"/>
                </a:solidFill>
                <a:latin typeface="Poppins Italics" panose="00000500000000000000"/>
                <a:ea typeface="Poppins Italics" panose="00000500000000000000"/>
                <a:cs typeface="Poppins Italics" panose="00000500000000000000"/>
                <a:sym typeface="Poppins Italics" panose="00000500000000000000"/>
              </a:rPr>
              <a:t>acoperite</a:t>
            </a:r>
            <a:r>
              <a:rPr lang="en-US" sz="2200" i="1" dirty="0">
                <a:solidFill>
                  <a:srgbClr val="4595C2"/>
                </a:solidFill>
                <a:latin typeface="Poppins Italics" panose="00000500000000000000"/>
                <a:ea typeface="Poppins Italics" panose="00000500000000000000"/>
                <a:cs typeface="Poppins Italics" panose="00000500000000000000"/>
                <a:sym typeface="Poppins Italics" panose="00000500000000000000"/>
              </a:rPr>
              <a:t> </a:t>
            </a:r>
            <a:r>
              <a:rPr lang="en-US" sz="2200" i="1" dirty="0" err="1">
                <a:solidFill>
                  <a:srgbClr val="4595C2"/>
                </a:solidFill>
                <a:latin typeface="Poppins Italics" panose="00000500000000000000"/>
                <a:ea typeface="Poppins Italics" panose="00000500000000000000"/>
                <a:cs typeface="Poppins Italics" panose="00000500000000000000"/>
                <a:sym typeface="Poppins Italics" panose="00000500000000000000"/>
              </a:rPr>
              <a:t>prin</a:t>
            </a:r>
            <a:r>
              <a:rPr lang="en-US" sz="2200" i="1" dirty="0">
                <a:solidFill>
                  <a:srgbClr val="4595C2"/>
                </a:solidFill>
                <a:latin typeface="Poppins Italics" panose="00000500000000000000"/>
                <a:ea typeface="Poppins Italics" panose="00000500000000000000"/>
                <a:cs typeface="Poppins Italics" panose="00000500000000000000"/>
                <a:sym typeface="Poppins Italics" panose="00000500000000000000"/>
              </a:rPr>
              <a:t> </a:t>
            </a:r>
            <a:r>
              <a:rPr lang="en-US" sz="2200" i="1" dirty="0" err="1">
                <a:solidFill>
                  <a:srgbClr val="4595C2"/>
                </a:solidFill>
                <a:latin typeface="Poppins Italics" panose="00000500000000000000"/>
                <a:ea typeface="Poppins Italics" panose="00000500000000000000"/>
                <a:cs typeface="Poppins Italics" panose="00000500000000000000"/>
                <a:sym typeface="Poppins Italics" panose="00000500000000000000"/>
              </a:rPr>
              <a:t>programul</a:t>
            </a:r>
            <a:r>
              <a:rPr lang="en-US" sz="2200" i="1" dirty="0">
                <a:solidFill>
                  <a:srgbClr val="4595C2"/>
                </a:solidFill>
                <a:latin typeface="Poppins Italics" panose="00000500000000000000"/>
                <a:ea typeface="Poppins Italics" panose="00000500000000000000"/>
                <a:cs typeface="Poppins Italics" panose="00000500000000000000"/>
                <a:sym typeface="Poppins Italics" panose="00000500000000000000"/>
              </a:rPr>
              <a:t> Erasmus+.</a:t>
            </a:r>
          </a:p>
          <a:p>
            <a:pPr algn="l">
              <a:lnSpc>
                <a:spcPts val="3080"/>
              </a:lnSpc>
            </a:pPr>
            <a:endParaRPr lang="en-US" sz="2200" i="1" dirty="0">
              <a:solidFill>
                <a:srgbClr val="4595C2"/>
              </a:solidFill>
              <a:latin typeface="Poppins Italics" panose="00000500000000000000"/>
              <a:ea typeface="Poppins Italics" panose="00000500000000000000"/>
              <a:cs typeface="Poppins Italics" panose="00000500000000000000"/>
              <a:sym typeface="Poppins Italics" panose="0000050000000000000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191" t="-658" r="-8509" b="-5897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72326" y="2438400"/>
            <a:ext cx="5420907" cy="3160512"/>
            <a:chOff x="0" y="0"/>
            <a:chExt cx="1988866" cy="11595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88866" cy="1159554"/>
            </a:xfrm>
            <a:custGeom>
              <a:avLst/>
              <a:gdLst/>
              <a:ahLst/>
              <a:cxnLst/>
              <a:rect l="l" t="t" r="r" b="b"/>
              <a:pathLst>
                <a:path w="1988866" h="1159554">
                  <a:moveTo>
                    <a:pt x="51414" y="0"/>
                  </a:moveTo>
                  <a:lnTo>
                    <a:pt x="1937452" y="0"/>
                  </a:lnTo>
                  <a:cubicBezTo>
                    <a:pt x="1965847" y="0"/>
                    <a:pt x="1988866" y="23019"/>
                    <a:pt x="1988866" y="51414"/>
                  </a:cubicBezTo>
                  <a:lnTo>
                    <a:pt x="1988866" y="1108140"/>
                  </a:lnTo>
                  <a:cubicBezTo>
                    <a:pt x="1988866" y="1136535"/>
                    <a:pt x="1965847" y="1159554"/>
                    <a:pt x="1937452" y="1159554"/>
                  </a:cubicBezTo>
                  <a:lnTo>
                    <a:pt x="51414" y="1159554"/>
                  </a:lnTo>
                  <a:cubicBezTo>
                    <a:pt x="23019" y="1159554"/>
                    <a:pt x="0" y="1136535"/>
                    <a:pt x="0" y="1108140"/>
                  </a:cubicBezTo>
                  <a:lnTo>
                    <a:pt x="0" y="51414"/>
                  </a:lnTo>
                  <a:cubicBezTo>
                    <a:pt x="0" y="23019"/>
                    <a:pt x="23019" y="0"/>
                    <a:pt x="51414" y="0"/>
                  </a:cubicBezTo>
                  <a:close/>
                </a:path>
              </a:pathLst>
            </a:custGeom>
            <a:solidFill>
              <a:srgbClr val="96BBCF">
                <a:alpha val="41961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1988866" cy="111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1520" y="1300259"/>
            <a:ext cx="739032" cy="73903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5B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51107" y="1028126"/>
            <a:ext cx="749928" cy="749928"/>
          </a:xfrm>
          <a:custGeom>
            <a:avLst/>
            <a:gdLst/>
            <a:ahLst/>
            <a:cxnLst/>
            <a:rect l="l" t="t" r="r" b="b"/>
            <a:pathLst>
              <a:path w="749928" h="749928">
                <a:moveTo>
                  <a:pt x="0" y="0"/>
                </a:moveTo>
                <a:lnTo>
                  <a:pt x="749929" y="0"/>
                </a:lnTo>
                <a:lnTo>
                  <a:pt x="749929" y="749928"/>
                </a:lnTo>
                <a:lnTo>
                  <a:pt x="0" y="7499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368793" y="6690760"/>
            <a:ext cx="1248880" cy="1248880"/>
          </a:xfrm>
          <a:custGeom>
            <a:avLst/>
            <a:gdLst/>
            <a:ahLst/>
            <a:cxnLst/>
            <a:rect l="l" t="t" r="r" b="b"/>
            <a:pathLst>
              <a:path w="1248880" h="1248880">
                <a:moveTo>
                  <a:pt x="0" y="0"/>
                </a:moveTo>
                <a:lnTo>
                  <a:pt x="1248880" y="0"/>
                </a:lnTo>
                <a:lnTo>
                  <a:pt x="1248880" y="1248880"/>
                </a:lnTo>
                <a:lnTo>
                  <a:pt x="0" y="1248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645588" y="401576"/>
            <a:ext cx="3036498" cy="2926080"/>
          </a:xfrm>
          <a:custGeom>
            <a:avLst/>
            <a:gdLst/>
            <a:ahLst/>
            <a:cxnLst/>
            <a:rect l="l" t="t" r="r" b="b"/>
            <a:pathLst>
              <a:path w="3036498" h="2926080">
                <a:moveTo>
                  <a:pt x="0" y="0"/>
                </a:moveTo>
                <a:lnTo>
                  <a:pt x="3036498" y="0"/>
                </a:lnTo>
                <a:lnTo>
                  <a:pt x="3036498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9591" y="4888397"/>
            <a:ext cx="2373855" cy="2426803"/>
          </a:xfrm>
          <a:custGeom>
            <a:avLst/>
            <a:gdLst/>
            <a:ahLst/>
            <a:cxnLst/>
            <a:rect l="l" t="t" r="r" b="b"/>
            <a:pathLst>
              <a:path w="2373855" h="2426803">
                <a:moveTo>
                  <a:pt x="0" y="0"/>
                </a:moveTo>
                <a:lnTo>
                  <a:pt x="2373855" y="0"/>
                </a:lnTo>
                <a:lnTo>
                  <a:pt x="2373855" y="2426803"/>
                </a:lnTo>
                <a:lnTo>
                  <a:pt x="0" y="24268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91169" y="1332590"/>
            <a:ext cx="4160648" cy="76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3200" b="1">
                <a:solidFill>
                  <a:srgbClr val="0075B2"/>
                </a:solidFill>
                <a:latin typeface="DM Sans Bold"/>
                <a:ea typeface="DM Sans Bold"/>
                <a:cs typeface="DM Sans Bold"/>
                <a:sym typeface="DM Sans Bold"/>
              </a:rPr>
              <a:t>BENEFICII</a:t>
            </a:r>
          </a:p>
          <a:p>
            <a:pPr marL="0" lvl="0" indent="0" algn="ctr">
              <a:lnSpc>
                <a:spcPts val="2880"/>
              </a:lnSpc>
            </a:pPr>
            <a:endParaRPr lang="en-US" sz="3200" b="1">
              <a:solidFill>
                <a:srgbClr val="0075B2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120902" y="2980068"/>
            <a:ext cx="4323756" cy="219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520"/>
              </a:lnSpc>
              <a:buFont typeface="Arial" panose="020B0604020202020204"/>
              <a:buChar char="•"/>
            </a:pPr>
            <a:r>
              <a:rPr lang="en-US" sz="1800">
                <a:solidFill>
                  <a:srgbClr val="000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certificat de participare</a:t>
            </a:r>
          </a:p>
          <a:p>
            <a:pPr marL="388620" lvl="1" indent="-194310" algn="l">
              <a:lnSpc>
                <a:spcPts val="2520"/>
              </a:lnSpc>
              <a:buFont typeface="Arial" panose="020B0604020202020204"/>
              <a:buChar char="•"/>
            </a:pPr>
            <a:r>
              <a:rPr lang="en-US" sz="1800">
                <a:solidFill>
                  <a:srgbClr val="000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dezvoltarea autonomiei</a:t>
            </a:r>
          </a:p>
          <a:p>
            <a:pPr marL="388620" lvl="1" indent="-194310" algn="l">
              <a:lnSpc>
                <a:spcPts val="2520"/>
              </a:lnSpc>
              <a:buFont typeface="Arial" panose="020B0604020202020204"/>
              <a:buChar char="•"/>
            </a:pPr>
            <a:r>
              <a:rPr lang="en-US" sz="1800">
                <a:solidFill>
                  <a:srgbClr val="000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creșterea încrederii în sine</a:t>
            </a:r>
          </a:p>
          <a:p>
            <a:pPr marL="388620" lvl="1" indent="-194310" algn="l">
              <a:lnSpc>
                <a:spcPts val="2520"/>
              </a:lnSpc>
              <a:buFont typeface="Arial" panose="020B0604020202020204"/>
              <a:buChar char="•"/>
            </a:pPr>
            <a:r>
              <a:rPr lang="en-US" sz="1800">
                <a:solidFill>
                  <a:srgbClr val="000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competențe lingvistice</a:t>
            </a:r>
          </a:p>
          <a:p>
            <a:pPr marL="388620" lvl="1" indent="-194310" algn="l">
              <a:lnSpc>
                <a:spcPts val="2520"/>
              </a:lnSpc>
              <a:buFont typeface="Arial" panose="020B0604020202020204"/>
              <a:buChar char="•"/>
            </a:pPr>
            <a:r>
              <a:rPr lang="en-US" sz="1800">
                <a:solidFill>
                  <a:srgbClr val="000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experiență internațională</a:t>
            </a:r>
          </a:p>
          <a:p>
            <a:pPr algn="ctr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  <a:p>
            <a:pPr algn="ctr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177</Words>
  <Application>Microsoft Office PowerPoint</Application>
  <PresentationFormat>Particularizare</PresentationFormat>
  <Paragraphs>41</Paragraphs>
  <Slides>7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10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7</vt:i4>
      </vt:variant>
    </vt:vector>
  </HeadingPairs>
  <TitlesOfParts>
    <vt:vector size="18" baseType="lpstr">
      <vt:lpstr>Montserrat</vt:lpstr>
      <vt:lpstr>DM Sans</vt:lpstr>
      <vt:lpstr>Poppins Bold</vt:lpstr>
      <vt:lpstr>Calibri</vt:lpstr>
      <vt:lpstr>DM Sans Bold</vt:lpstr>
      <vt:lpstr>Cambria</vt:lpstr>
      <vt:lpstr>Poppins</vt:lpstr>
      <vt:lpstr>Raleway Bold</vt:lpstr>
      <vt:lpstr>Poppins Italics</vt:lpstr>
      <vt:lpstr>Arial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MOBILITATE ERASMUS+</dc:title>
  <dc:creator/>
  <cp:lastModifiedBy>User</cp:lastModifiedBy>
  <cp:revision>10</cp:revision>
  <dcterms:created xsi:type="dcterms:W3CDTF">2006-08-16T00:00:00Z</dcterms:created>
  <dcterms:modified xsi:type="dcterms:W3CDTF">2026-02-27T06:35:19Z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B860B87595DA4A019D0BF9433AC25EE4_12</vt:lpwstr>
  </property>
  <property fmtid="{D5CDD505-2E9C-101B-9397-08002B2CF9AE}" pid="3" name="KSOProductBuildVer">
    <vt:lpwstr>1033-12.2.0.22549</vt:lpwstr>
  </property>
</Properties>
</file>