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6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18288000" cy="10287000"/>
  <p:notesSz cx="6858000" cy="9144000"/>
  <p:embeddedFontLst>
    <p:embeddedFont>
      <p:font typeface="Canva Sans" panose="020B0503030501040103"/>
      <p:regular r:id="rId15"/>
    </p:embeddedFont>
    <p:embeddedFont>
      <p:font typeface="Canva Sans Bold" panose="020B0803030501040103"/>
      <p:bold r:id="rId16"/>
    </p:embeddedFont>
    <p:embeddedFont>
      <p:font typeface="Ebrima" panose="02000000000000000000" pitchFamily="2" charset="0"/>
      <p:regular r:id="rId17"/>
      <p:bold r:id="rId18"/>
    </p:embeddedFont>
    <p:embeddedFont>
      <p:font typeface="Canva Sans Bold Italics" panose="020B0803030501040103"/>
      <p:boldItalic r:id="rId19"/>
    </p:embeddedFont>
    <p:embeddedFont>
      <p:font typeface="Public Sans Bold"/>
      <p:bold r:id="rId20"/>
    </p:embeddedFont>
    <p:embeddedFont>
      <p:font typeface="Public Sans"/>
      <p:regular r:id="rId21"/>
    </p:embeddedFont>
    <p:embeddedFont>
      <p:font typeface="Quicksand"/>
      <p:regular r:id="rId22"/>
    </p:embeddedFont>
    <p:embeddedFont>
      <p:font typeface="Quicksand Bold"/>
      <p:bold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70" d="100"/>
          <a:sy n="70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13.fntdata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FC39A-C13C-4768-8D49-0C55E12FDE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4CDCE5FE-5302-4A0A-A18D-84D1DFE703E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o-RO" dirty="0">
              <a:solidFill>
                <a:schemeClr val="accent1">
                  <a:lumMod val="75000"/>
                </a:schemeClr>
              </a:solidFill>
            </a:rPr>
            <a:t>Școala Gimnazială nr. 1 Hunedoara</a:t>
          </a:r>
        </a:p>
      </dgm:t>
    </dgm:pt>
    <dgm:pt modelId="{98EECC4D-ED9A-49E3-8F29-C9F2E3E27904}" cxnId="{633B90F9-C890-402B-AC8E-3C916873F227}" type="parTrans">
      <dgm:prSet/>
      <dgm:spPr/>
      <dgm:t>
        <a:bodyPr/>
        <a:lstStyle/>
        <a:p>
          <a:endParaRPr lang="ro-RO"/>
        </a:p>
      </dgm:t>
    </dgm:pt>
    <dgm:pt modelId="{1BC4F5B7-6354-4D96-A62D-710792F936DF}" cxnId="{633B90F9-C890-402B-AC8E-3C916873F227}" type="sibTrans">
      <dgm:prSet/>
      <dgm:spPr/>
      <dgm:t>
        <a:bodyPr/>
        <a:lstStyle/>
        <a:p>
          <a:endParaRPr lang="ro-RO"/>
        </a:p>
      </dgm:t>
    </dgm:pt>
    <dgm:pt modelId="{F548471D-84C8-403D-A3E0-38DC4E01B1F8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o-RO" dirty="0">
              <a:solidFill>
                <a:schemeClr val="accent1">
                  <a:lumMod val="75000"/>
                </a:schemeClr>
              </a:solidFill>
            </a:rPr>
            <a:t>Școala Gimnazială „Avram Iancu” Baia de Criș</a:t>
          </a:r>
        </a:p>
      </dgm:t>
    </dgm:pt>
    <dgm:pt modelId="{31E44C40-540E-422B-82BE-89DEB38867BF}" cxnId="{D3C9386B-709E-400B-9E44-05F426ED83CE}" type="parTrans">
      <dgm:prSet/>
      <dgm:spPr/>
      <dgm:t>
        <a:bodyPr/>
        <a:lstStyle/>
        <a:p>
          <a:endParaRPr lang="ro-RO"/>
        </a:p>
      </dgm:t>
    </dgm:pt>
    <dgm:pt modelId="{C12BB89B-F021-4BBF-990D-6010F2274E97}" cxnId="{D3C9386B-709E-400B-9E44-05F426ED83CE}" type="sibTrans">
      <dgm:prSet/>
      <dgm:spPr/>
      <dgm:t>
        <a:bodyPr/>
        <a:lstStyle/>
        <a:p>
          <a:endParaRPr lang="ro-RO"/>
        </a:p>
      </dgm:t>
    </dgm:pt>
    <dgm:pt modelId="{13321125-B908-4C67-ACDD-81303B396DC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o-RO" dirty="0">
              <a:solidFill>
                <a:schemeClr val="accent1">
                  <a:lumMod val="75000"/>
                </a:schemeClr>
              </a:solidFill>
            </a:rPr>
            <a:t>Școala Gimnazială nr. 3 Lupeni</a:t>
          </a:r>
        </a:p>
      </dgm:t>
    </dgm:pt>
    <dgm:pt modelId="{FC613753-9AEF-4529-A73A-D5B295D5180A}" cxnId="{2A50BCFB-9DAA-4203-9970-8CB6D486228C}" type="parTrans">
      <dgm:prSet/>
      <dgm:spPr/>
      <dgm:t>
        <a:bodyPr/>
        <a:lstStyle/>
        <a:p>
          <a:endParaRPr lang="ro-RO"/>
        </a:p>
      </dgm:t>
    </dgm:pt>
    <dgm:pt modelId="{1674BC7A-5668-4C6B-A850-91E22A2B91EF}" cxnId="{2A50BCFB-9DAA-4203-9970-8CB6D486228C}" type="sibTrans">
      <dgm:prSet/>
      <dgm:spPr/>
      <dgm:t>
        <a:bodyPr/>
        <a:lstStyle/>
        <a:p>
          <a:endParaRPr lang="ro-RO"/>
        </a:p>
      </dgm:t>
    </dgm:pt>
    <dgm:pt modelId="{A68FBB36-596F-4887-9888-09750525BFB7}" type="pres">
      <dgm:prSet presAssocID="{C25FC39A-C13C-4768-8D49-0C55E12FDE0C}" presName="linear" presStyleCnt="0">
        <dgm:presLayoutVars>
          <dgm:dir/>
          <dgm:animLvl val="lvl"/>
          <dgm:resizeHandles val="exact"/>
        </dgm:presLayoutVars>
      </dgm:prSet>
      <dgm:spPr/>
    </dgm:pt>
    <dgm:pt modelId="{3BF097F8-57FE-4C41-8638-BE82A3D72CB9}" type="pres">
      <dgm:prSet presAssocID="{4CDCE5FE-5302-4A0A-A18D-84D1DFE703E7}" presName="parentLin" presStyleCnt="0"/>
      <dgm:spPr/>
    </dgm:pt>
    <dgm:pt modelId="{8C7090DA-4F12-4FDF-B467-89EB7D59A3F9}" type="pres">
      <dgm:prSet presAssocID="{4CDCE5FE-5302-4A0A-A18D-84D1DFE703E7}" presName="parentLeftMargin" presStyleLbl="node1" presStyleIdx="0" presStyleCnt="3"/>
      <dgm:spPr/>
    </dgm:pt>
    <dgm:pt modelId="{D213286A-6223-4F66-828A-0C8623EEA330}" type="pres">
      <dgm:prSet presAssocID="{4CDCE5FE-5302-4A0A-A18D-84D1DFE703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DDC4B3-2CC8-4D36-BF68-30770E1B6965}" type="pres">
      <dgm:prSet presAssocID="{4CDCE5FE-5302-4A0A-A18D-84D1DFE703E7}" presName="negativeSpace" presStyleCnt="0"/>
      <dgm:spPr/>
    </dgm:pt>
    <dgm:pt modelId="{E09E3B4D-AF99-4DDD-9E3B-7685BAB56D90}" type="pres">
      <dgm:prSet presAssocID="{4CDCE5FE-5302-4A0A-A18D-84D1DFE703E7}" presName="childText" presStyleLbl="conFgAcc1" presStyleIdx="0" presStyleCnt="3">
        <dgm:presLayoutVars>
          <dgm:bulletEnabled val="1"/>
        </dgm:presLayoutVars>
      </dgm:prSet>
      <dgm:spPr/>
    </dgm:pt>
    <dgm:pt modelId="{C84E23E0-6553-47A7-803B-892AA63A3739}" type="pres">
      <dgm:prSet presAssocID="{1BC4F5B7-6354-4D96-A62D-710792F936DF}" presName="spaceBetweenRectangles" presStyleCnt="0"/>
      <dgm:spPr/>
    </dgm:pt>
    <dgm:pt modelId="{DCF0F474-09FD-45B4-95CB-7C31A335DD59}" type="pres">
      <dgm:prSet presAssocID="{13321125-B908-4C67-ACDD-81303B396DC7}" presName="parentLin" presStyleCnt="0"/>
      <dgm:spPr/>
    </dgm:pt>
    <dgm:pt modelId="{EC3A7F6F-5088-4B30-9E02-1D71473193B3}" type="pres">
      <dgm:prSet presAssocID="{13321125-B908-4C67-ACDD-81303B396DC7}" presName="parentLeftMargin" presStyleLbl="node1" presStyleIdx="0" presStyleCnt="3"/>
      <dgm:spPr/>
    </dgm:pt>
    <dgm:pt modelId="{E84A82CB-B4DA-4337-9FAF-73C4CB33192B}" type="pres">
      <dgm:prSet presAssocID="{13321125-B908-4C67-ACDD-81303B396DC7}" presName="parentText" presStyleLbl="node1" presStyleIdx="1" presStyleCnt="3" custLinFactNeighborX="3212" custLinFactNeighborY="-780">
        <dgm:presLayoutVars>
          <dgm:chMax val="0"/>
          <dgm:bulletEnabled val="1"/>
        </dgm:presLayoutVars>
      </dgm:prSet>
      <dgm:spPr/>
    </dgm:pt>
    <dgm:pt modelId="{5988D2A7-C815-4ACB-99F1-89CC4B92C87C}" type="pres">
      <dgm:prSet presAssocID="{13321125-B908-4C67-ACDD-81303B396DC7}" presName="negativeSpace" presStyleCnt="0"/>
      <dgm:spPr/>
    </dgm:pt>
    <dgm:pt modelId="{8822E2FE-B86A-4970-B1D0-60FDD3A20CA4}" type="pres">
      <dgm:prSet presAssocID="{13321125-B908-4C67-ACDD-81303B396DC7}" presName="childText" presStyleLbl="conFgAcc1" presStyleIdx="1" presStyleCnt="3">
        <dgm:presLayoutVars>
          <dgm:bulletEnabled val="1"/>
        </dgm:presLayoutVars>
      </dgm:prSet>
      <dgm:spPr/>
    </dgm:pt>
    <dgm:pt modelId="{6CC11DDB-0A53-4CC4-A685-B82855C63AE3}" type="pres">
      <dgm:prSet presAssocID="{1674BC7A-5668-4C6B-A850-91E22A2B91EF}" presName="spaceBetweenRectangles" presStyleCnt="0"/>
      <dgm:spPr/>
    </dgm:pt>
    <dgm:pt modelId="{33739FDD-F23C-4FE1-8BCF-D6CB3E876F64}" type="pres">
      <dgm:prSet presAssocID="{F548471D-84C8-403D-A3E0-38DC4E01B1F8}" presName="parentLin" presStyleCnt="0"/>
      <dgm:spPr/>
    </dgm:pt>
    <dgm:pt modelId="{AE9D7F98-8D9A-4231-A7D4-F4E7B4A82696}" type="pres">
      <dgm:prSet presAssocID="{F548471D-84C8-403D-A3E0-38DC4E01B1F8}" presName="parentLeftMargin" presStyleLbl="node1" presStyleIdx="1" presStyleCnt="3"/>
      <dgm:spPr/>
    </dgm:pt>
    <dgm:pt modelId="{E8044D63-6150-4E98-B18A-64D29015DBF6}" type="pres">
      <dgm:prSet presAssocID="{F548471D-84C8-403D-A3E0-38DC4E01B1F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94B64E-2FF1-4E67-9728-A78032E38BB9}" type="pres">
      <dgm:prSet presAssocID="{F548471D-84C8-403D-A3E0-38DC4E01B1F8}" presName="negativeSpace" presStyleCnt="0"/>
      <dgm:spPr/>
    </dgm:pt>
    <dgm:pt modelId="{4386C024-1DB1-4A4D-9332-EC15A3EB2AD9}" type="pres">
      <dgm:prSet presAssocID="{F548471D-84C8-403D-A3E0-38DC4E01B1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A90165-D9A0-467D-98A2-EFF6E6ADAC7A}" type="presOf" srcId="{4CDCE5FE-5302-4A0A-A18D-84D1DFE703E7}" destId="{D213286A-6223-4F66-828A-0C8623EEA330}" srcOrd="1" destOrd="0" presId="urn:microsoft.com/office/officeart/2005/8/layout/list1"/>
    <dgm:cxn modelId="{D3C9386B-709E-400B-9E44-05F426ED83CE}" srcId="{C25FC39A-C13C-4768-8D49-0C55E12FDE0C}" destId="{F548471D-84C8-403D-A3E0-38DC4E01B1F8}" srcOrd="2" destOrd="0" parTransId="{31E44C40-540E-422B-82BE-89DEB38867BF}" sibTransId="{C12BB89B-F021-4BBF-990D-6010F2274E97}"/>
    <dgm:cxn modelId="{C6FC7752-5D54-45F8-8EDC-E348258CED7C}" type="presOf" srcId="{13321125-B908-4C67-ACDD-81303B396DC7}" destId="{E84A82CB-B4DA-4337-9FAF-73C4CB33192B}" srcOrd="1" destOrd="0" presId="urn:microsoft.com/office/officeart/2005/8/layout/list1"/>
    <dgm:cxn modelId="{9AD2C691-D352-47A6-BE1F-E61FDA752674}" type="presOf" srcId="{F548471D-84C8-403D-A3E0-38DC4E01B1F8}" destId="{E8044D63-6150-4E98-B18A-64D29015DBF6}" srcOrd="1" destOrd="0" presId="urn:microsoft.com/office/officeart/2005/8/layout/list1"/>
    <dgm:cxn modelId="{4B51DFA6-A9E7-4B3F-81CA-753C126A0037}" type="presOf" srcId="{C25FC39A-C13C-4768-8D49-0C55E12FDE0C}" destId="{A68FBB36-596F-4887-9888-09750525BFB7}" srcOrd="0" destOrd="0" presId="urn:microsoft.com/office/officeart/2005/8/layout/list1"/>
    <dgm:cxn modelId="{643B79B0-E3ED-48DE-A0A0-E011F21A6F63}" type="presOf" srcId="{4CDCE5FE-5302-4A0A-A18D-84D1DFE703E7}" destId="{8C7090DA-4F12-4FDF-B467-89EB7D59A3F9}" srcOrd="0" destOrd="0" presId="urn:microsoft.com/office/officeart/2005/8/layout/list1"/>
    <dgm:cxn modelId="{938311EC-0060-408B-961F-BC5D54256257}" type="presOf" srcId="{F548471D-84C8-403D-A3E0-38DC4E01B1F8}" destId="{AE9D7F98-8D9A-4231-A7D4-F4E7B4A82696}" srcOrd="0" destOrd="0" presId="urn:microsoft.com/office/officeart/2005/8/layout/list1"/>
    <dgm:cxn modelId="{5BA909ED-2D1F-4EEC-9653-B432D7DBB909}" type="presOf" srcId="{13321125-B908-4C67-ACDD-81303B396DC7}" destId="{EC3A7F6F-5088-4B30-9E02-1D71473193B3}" srcOrd="0" destOrd="0" presId="urn:microsoft.com/office/officeart/2005/8/layout/list1"/>
    <dgm:cxn modelId="{633B90F9-C890-402B-AC8E-3C916873F227}" srcId="{C25FC39A-C13C-4768-8D49-0C55E12FDE0C}" destId="{4CDCE5FE-5302-4A0A-A18D-84D1DFE703E7}" srcOrd="0" destOrd="0" parTransId="{98EECC4D-ED9A-49E3-8F29-C9F2E3E27904}" sibTransId="{1BC4F5B7-6354-4D96-A62D-710792F936DF}"/>
    <dgm:cxn modelId="{2A50BCFB-9DAA-4203-9970-8CB6D486228C}" srcId="{C25FC39A-C13C-4768-8D49-0C55E12FDE0C}" destId="{13321125-B908-4C67-ACDD-81303B396DC7}" srcOrd="1" destOrd="0" parTransId="{FC613753-9AEF-4529-A73A-D5B295D5180A}" sibTransId="{1674BC7A-5668-4C6B-A850-91E22A2B91EF}"/>
    <dgm:cxn modelId="{3CCE4215-EBD4-472F-8274-E86715BF6462}" type="presParOf" srcId="{A68FBB36-596F-4887-9888-09750525BFB7}" destId="{3BF097F8-57FE-4C41-8638-BE82A3D72CB9}" srcOrd="0" destOrd="0" presId="urn:microsoft.com/office/officeart/2005/8/layout/list1"/>
    <dgm:cxn modelId="{603CC9F1-CA88-48C5-BFE8-D90724352900}" type="presParOf" srcId="{3BF097F8-57FE-4C41-8638-BE82A3D72CB9}" destId="{8C7090DA-4F12-4FDF-B467-89EB7D59A3F9}" srcOrd="0" destOrd="0" presId="urn:microsoft.com/office/officeart/2005/8/layout/list1"/>
    <dgm:cxn modelId="{3A08E6CC-36C1-492C-8725-2055891E0838}" type="presParOf" srcId="{3BF097F8-57FE-4C41-8638-BE82A3D72CB9}" destId="{D213286A-6223-4F66-828A-0C8623EEA330}" srcOrd="1" destOrd="0" presId="urn:microsoft.com/office/officeart/2005/8/layout/list1"/>
    <dgm:cxn modelId="{20DF30E4-CA85-4090-A0AE-D51FC99306A4}" type="presParOf" srcId="{A68FBB36-596F-4887-9888-09750525BFB7}" destId="{63DDC4B3-2CC8-4D36-BF68-30770E1B6965}" srcOrd="1" destOrd="0" presId="urn:microsoft.com/office/officeart/2005/8/layout/list1"/>
    <dgm:cxn modelId="{E3886E8F-7EA5-4C10-9C93-253900AA9E28}" type="presParOf" srcId="{A68FBB36-596F-4887-9888-09750525BFB7}" destId="{E09E3B4D-AF99-4DDD-9E3B-7685BAB56D90}" srcOrd="2" destOrd="0" presId="urn:microsoft.com/office/officeart/2005/8/layout/list1"/>
    <dgm:cxn modelId="{67E6FBBA-C0B7-476E-92FD-9DBA0558DE12}" type="presParOf" srcId="{A68FBB36-596F-4887-9888-09750525BFB7}" destId="{C84E23E0-6553-47A7-803B-892AA63A3739}" srcOrd="3" destOrd="0" presId="urn:microsoft.com/office/officeart/2005/8/layout/list1"/>
    <dgm:cxn modelId="{E425FFDE-7F7E-4097-8860-32EBC225E537}" type="presParOf" srcId="{A68FBB36-596F-4887-9888-09750525BFB7}" destId="{DCF0F474-09FD-45B4-95CB-7C31A335DD59}" srcOrd="4" destOrd="0" presId="urn:microsoft.com/office/officeart/2005/8/layout/list1"/>
    <dgm:cxn modelId="{166975E4-A90C-4735-A608-1BB36014512F}" type="presParOf" srcId="{DCF0F474-09FD-45B4-95CB-7C31A335DD59}" destId="{EC3A7F6F-5088-4B30-9E02-1D71473193B3}" srcOrd="0" destOrd="0" presId="urn:microsoft.com/office/officeart/2005/8/layout/list1"/>
    <dgm:cxn modelId="{C37E316B-9426-41D1-AAEE-941549E50A08}" type="presParOf" srcId="{DCF0F474-09FD-45B4-95CB-7C31A335DD59}" destId="{E84A82CB-B4DA-4337-9FAF-73C4CB33192B}" srcOrd="1" destOrd="0" presId="urn:microsoft.com/office/officeart/2005/8/layout/list1"/>
    <dgm:cxn modelId="{73E240F3-6529-4F22-BBE4-5C82AC958772}" type="presParOf" srcId="{A68FBB36-596F-4887-9888-09750525BFB7}" destId="{5988D2A7-C815-4ACB-99F1-89CC4B92C87C}" srcOrd="5" destOrd="0" presId="urn:microsoft.com/office/officeart/2005/8/layout/list1"/>
    <dgm:cxn modelId="{5DCD55BC-3E23-41AD-BFA8-93C4EF967162}" type="presParOf" srcId="{A68FBB36-596F-4887-9888-09750525BFB7}" destId="{8822E2FE-B86A-4970-B1D0-60FDD3A20CA4}" srcOrd="6" destOrd="0" presId="urn:microsoft.com/office/officeart/2005/8/layout/list1"/>
    <dgm:cxn modelId="{16C302D2-B231-4C27-B038-ABEAA29C046A}" type="presParOf" srcId="{A68FBB36-596F-4887-9888-09750525BFB7}" destId="{6CC11DDB-0A53-4CC4-A685-B82855C63AE3}" srcOrd="7" destOrd="0" presId="urn:microsoft.com/office/officeart/2005/8/layout/list1"/>
    <dgm:cxn modelId="{659FC253-97DD-44E2-A0FB-8FBCBA60FBEF}" type="presParOf" srcId="{A68FBB36-596F-4887-9888-09750525BFB7}" destId="{33739FDD-F23C-4FE1-8BCF-D6CB3E876F64}" srcOrd="8" destOrd="0" presId="urn:microsoft.com/office/officeart/2005/8/layout/list1"/>
    <dgm:cxn modelId="{34F62035-B88F-4791-BD38-E60E2D4C3563}" type="presParOf" srcId="{33739FDD-F23C-4FE1-8BCF-D6CB3E876F64}" destId="{AE9D7F98-8D9A-4231-A7D4-F4E7B4A82696}" srcOrd="0" destOrd="0" presId="urn:microsoft.com/office/officeart/2005/8/layout/list1"/>
    <dgm:cxn modelId="{659DD578-9553-4C3D-A1D4-937D7690E336}" type="presParOf" srcId="{33739FDD-F23C-4FE1-8BCF-D6CB3E876F64}" destId="{E8044D63-6150-4E98-B18A-64D29015DBF6}" srcOrd="1" destOrd="0" presId="urn:microsoft.com/office/officeart/2005/8/layout/list1"/>
    <dgm:cxn modelId="{9EE4F81A-8C99-45C7-B357-9CCCF327ABFF}" type="presParOf" srcId="{A68FBB36-596F-4887-9888-09750525BFB7}" destId="{4894B64E-2FF1-4E67-9728-A78032E38BB9}" srcOrd="9" destOrd="0" presId="urn:microsoft.com/office/officeart/2005/8/layout/list1"/>
    <dgm:cxn modelId="{DDDA5012-3A3C-4367-BCB9-7D2099F0CBCB}" type="presParOf" srcId="{A68FBB36-596F-4887-9888-09750525BFB7}" destId="{4386C024-1DB1-4A4D-9332-EC15A3EB2A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2192000" cy="8128000"/>
        <a:chOff x="0" y="0"/>
        <a:chExt cx="12192000" cy="8128000"/>
      </a:xfrm>
    </dsp:grpSpPr>
    <dsp:sp modelId="{E09E3B4D-AF99-4DDD-9E3B-7685BAB56D90}">
      <dsp:nvSpPr>
        <dsp:cNvPr id="5" name="Rectangles 4"/>
        <dsp:cNvSpPr/>
      </dsp:nvSpPr>
      <dsp:spPr bwMode="white">
        <a:xfrm>
          <a:off x="0" y="2394860"/>
          <a:ext cx="12192000" cy="8316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46234" tIns="687324" rIns="946234" bIns="234696" anchor="t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394860"/>
        <a:ext cx="12192000" cy="831600"/>
      </dsp:txXfrm>
    </dsp:sp>
    <dsp:sp modelId="{D213286A-6223-4F66-828A-0C8623EEA330}">
      <dsp:nvSpPr>
        <dsp:cNvPr id="4" name="Rounded Rectangle 3"/>
        <dsp:cNvSpPr/>
      </dsp:nvSpPr>
      <dsp:spPr bwMode="white">
        <a:xfrm>
          <a:off x="609600" y="1907780"/>
          <a:ext cx="8534400" cy="9741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22580" tIns="0" rIns="322580" bIns="0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RO" dirty="0">
              <a:solidFill>
                <a:schemeClr val="accent1">
                  <a:lumMod val="75000"/>
                </a:schemeClr>
              </a:solidFill>
            </a:rPr>
            <a:t>Școala Gimnazială nr. 1 Hunedoara</a:t>
          </a:r>
        </a:p>
      </dsp:txBody>
      <dsp:txXfrm>
        <a:off x="609600" y="1907780"/>
        <a:ext cx="8534400" cy="974160"/>
      </dsp:txXfrm>
    </dsp:sp>
    <dsp:sp modelId="{8822E2FE-B86A-4970-B1D0-60FDD3A20CA4}">
      <dsp:nvSpPr>
        <dsp:cNvPr id="8" name="Rectangles 7"/>
        <dsp:cNvSpPr/>
      </dsp:nvSpPr>
      <dsp:spPr bwMode="white">
        <a:xfrm>
          <a:off x="0" y="3891740"/>
          <a:ext cx="12192000" cy="8316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46234" tIns="687324" rIns="946234" bIns="234696" anchor="t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891740"/>
        <a:ext cx="12192000" cy="831600"/>
      </dsp:txXfrm>
    </dsp:sp>
    <dsp:sp modelId="{E84A82CB-B4DA-4337-9FAF-73C4CB33192B}">
      <dsp:nvSpPr>
        <dsp:cNvPr id="7" name="Rounded Rectangle 6"/>
        <dsp:cNvSpPr/>
      </dsp:nvSpPr>
      <dsp:spPr bwMode="white">
        <a:xfrm>
          <a:off x="629180" y="3397062"/>
          <a:ext cx="8534400" cy="9741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22580" tIns="0" rIns="322580" bIns="0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RO" dirty="0">
              <a:solidFill>
                <a:schemeClr val="accent1">
                  <a:lumMod val="75000"/>
                </a:schemeClr>
              </a:solidFill>
            </a:rPr>
            <a:t>Școala Gimnazială nr. 3 Lupeni</a:t>
          </a:r>
        </a:p>
      </dsp:txBody>
      <dsp:txXfrm>
        <a:off x="629180" y="3397062"/>
        <a:ext cx="8534400" cy="974160"/>
      </dsp:txXfrm>
    </dsp:sp>
    <dsp:sp modelId="{4386C024-1DB1-4A4D-9332-EC15A3EB2AD9}">
      <dsp:nvSpPr>
        <dsp:cNvPr id="11" name="Rectangles 10"/>
        <dsp:cNvSpPr/>
      </dsp:nvSpPr>
      <dsp:spPr bwMode="white">
        <a:xfrm>
          <a:off x="0" y="5388620"/>
          <a:ext cx="12192000" cy="8316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46234" tIns="687324" rIns="946234" bIns="234696" anchor="t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5388620"/>
        <a:ext cx="12192000" cy="831600"/>
      </dsp:txXfrm>
    </dsp:sp>
    <dsp:sp modelId="{E8044D63-6150-4E98-B18A-64D29015DBF6}">
      <dsp:nvSpPr>
        <dsp:cNvPr id="10" name="Rounded Rectangle 9"/>
        <dsp:cNvSpPr/>
      </dsp:nvSpPr>
      <dsp:spPr bwMode="white">
        <a:xfrm>
          <a:off x="609600" y="4901540"/>
          <a:ext cx="8534400" cy="9741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22580" tIns="0" rIns="322580" bIns="0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RO" dirty="0">
              <a:solidFill>
                <a:schemeClr val="accent1">
                  <a:lumMod val="75000"/>
                </a:schemeClr>
              </a:solidFill>
            </a:rPr>
            <a:t>Școala Gimnazială „Avram Iancu” Baia de Criș</a:t>
          </a:r>
        </a:p>
      </dsp:txBody>
      <dsp:txXfrm>
        <a:off x="609600" y="4901540"/>
        <a:ext cx="8534400" cy="974160"/>
      </dsp:txXfrm>
    </dsp:sp>
    <dsp:sp modelId="{8C7090DA-4F12-4FDF-B467-89EB7D59A3F9}">
      <dsp:nvSpPr>
        <dsp:cNvPr id="3" name="Rectangles 2" hidden="1"/>
        <dsp:cNvSpPr/>
      </dsp:nvSpPr>
      <dsp:spPr>
        <a:xfrm>
          <a:off x="0" y="1907780"/>
          <a:ext cx="609600" cy="974160"/>
        </a:xfrm>
        <a:prstGeom prst="rect">
          <a:avLst/>
        </a:prstGeom>
      </dsp:spPr>
      <dsp:txXfrm>
        <a:off x="0" y="1907780"/>
        <a:ext cx="609600" cy="974160"/>
      </dsp:txXfrm>
    </dsp:sp>
    <dsp:sp modelId="{EC3A7F6F-5088-4B30-9E02-1D71473193B3}">
      <dsp:nvSpPr>
        <dsp:cNvPr id="6" name="Rectangles 5" hidden="1"/>
        <dsp:cNvSpPr/>
      </dsp:nvSpPr>
      <dsp:spPr>
        <a:xfrm>
          <a:off x="0" y="3404660"/>
          <a:ext cx="609600" cy="974160"/>
        </a:xfrm>
        <a:prstGeom prst="rect">
          <a:avLst/>
        </a:prstGeom>
      </dsp:spPr>
      <dsp:txXfrm>
        <a:off x="0" y="3404660"/>
        <a:ext cx="609600" cy="974160"/>
      </dsp:txXfrm>
    </dsp:sp>
    <dsp:sp modelId="{AE9D7F98-8D9A-4231-A7D4-F4E7B4A82696}">
      <dsp:nvSpPr>
        <dsp:cNvPr id="9" name="Rectangles 8" hidden="1"/>
        <dsp:cNvSpPr/>
      </dsp:nvSpPr>
      <dsp:spPr>
        <a:xfrm>
          <a:off x="0" y="4901540"/>
          <a:ext cx="609600" cy="974160"/>
        </a:xfrm>
        <a:prstGeom prst="rect">
          <a:avLst/>
        </a:prstGeom>
      </dsp:spPr>
      <dsp:txXfrm>
        <a:off x="0" y="4901540"/>
        <a:ext cx="609600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.xml"/><Relationship Id="rId8" Type="http://schemas.openxmlformats.org/officeDocument/2006/relationships/diagramLayout" Target="../diagrams/layout1.xml"/><Relationship Id="rId7" Type="http://schemas.openxmlformats.org/officeDocument/2006/relationships/diagramData" Target="../diagrams/data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2" Type="http://schemas.openxmlformats.org/officeDocument/2006/relationships/slideLayout" Target="../slideLayouts/slideLayout7.xml"/><Relationship Id="rId11" Type="http://schemas.microsoft.com/office/2007/relationships/diagramDrawing" Target="../diagrams/drawing1.xml"/><Relationship Id="rId10" Type="http://schemas.openxmlformats.org/officeDocument/2006/relationships/diagramColors" Target="../diagrams/colors1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15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7.xml"/><Relationship Id="rId13" Type="http://schemas.openxmlformats.org/officeDocument/2006/relationships/hyperlink" Target="mailto:info@erasmuscoursescroatia.com" TargetMode="External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sv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svg"/><Relationship Id="rId7" Type="http://schemas.openxmlformats.org/officeDocument/2006/relationships/image" Target="../media/image44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image" Target="../media/image49.svg"/><Relationship Id="rId11" Type="http://schemas.openxmlformats.org/officeDocument/2006/relationships/image" Target="../media/image48.png"/><Relationship Id="rId10" Type="http://schemas.openxmlformats.org/officeDocument/2006/relationships/image" Target="../media/image47.svg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3.svg"/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svg"/><Relationship Id="rId7" Type="http://schemas.openxmlformats.org/officeDocument/2006/relationships/image" Target="../media/image56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3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83214" y="0"/>
            <a:ext cx="3284256" cy="3284256"/>
          </a:xfrm>
          <a:custGeom>
            <a:avLst/>
            <a:gdLst/>
            <a:ahLst/>
            <a:cxnLst/>
            <a:rect l="l" t="t" r="r" b="b"/>
            <a:pathLst>
              <a:path w="3284256" h="3284256">
                <a:moveTo>
                  <a:pt x="0" y="0"/>
                </a:moveTo>
                <a:lnTo>
                  <a:pt x="3284257" y="0"/>
                </a:lnTo>
                <a:lnTo>
                  <a:pt x="3284257" y="3284256"/>
                </a:lnTo>
                <a:lnTo>
                  <a:pt x="0" y="328425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202312" y="7018265"/>
            <a:ext cx="3532424" cy="3127801"/>
          </a:xfrm>
          <a:custGeom>
            <a:avLst/>
            <a:gdLst/>
            <a:ahLst/>
            <a:cxnLst/>
            <a:rect l="l" t="t" r="r" b="b"/>
            <a:pathLst>
              <a:path w="3532424" h="3127801">
                <a:moveTo>
                  <a:pt x="0" y="0"/>
                </a:moveTo>
                <a:lnTo>
                  <a:pt x="3532424" y="0"/>
                </a:lnTo>
                <a:lnTo>
                  <a:pt x="3532424" y="3127801"/>
                </a:lnTo>
                <a:lnTo>
                  <a:pt x="0" y="312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0067471" y="0"/>
            <a:ext cx="6432337" cy="8582166"/>
            <a:chOff x="0" y="0"/>
            <a:chExt cx="660400" cy="881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0400" cy="881120"/>
            </a:xfrm>
            <a:custGeom>
              <a:avLst/>
              <a:gdLst/>
              <a:ahLst/>
              <a:cxnLst/>
              <a:rect l="l" t="t" r="r" b="b"/>
              <a:pathLst>
                <a:path w="660400" h="88112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0020"/>
                  </a:cubicBezTo>
                  <a:lnTo>
                    <a:pt x="660400" y="881120"/>
                  </a:lnTo>
                  <a:lnTo>
                    <a:pt x="0" y="881120"/>
                  </a:lnTo>
                  <a:lnTo>
                    <a:pt x="0" y="33042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88900"/>
              <a:ext cx="660400" cy="792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7" name="Freeform 7"/>
          <p:cNvSpPr/>
          <p:nvPr/>
        </p:nvSpPr>
        <p:spPr>
          <a:xfrm>
            <a:off x="1458971" y="3284256"/>
            <a:ext cx="11338547" cy="3531697"/>
          </a:xfrm>
          <a:custGeom>
            <a:avLst/>
            <a:gdLst/>
            <a:ahLst/>
            <a:cxnLst/>
            <a:rect l="l" t="t" r="r" b="b"/>
            <a:pathLst>
              <a:path w="11338547" h="3531697">
                <a:moveTo>
                  <a:pt x="0" y="0"/>
                </a:moveTo>
                <a:lnTo>
                  <a:pt x="11338547" y="0"/>
                </a:lnTo>
                <a:lnTo>
                  <a:pt x="11338547" y="3531698"/>
                </a:lnTo>
                <a:lnTo>
                  <a:pt x="0" y="35316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584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96004" y="2057400"/>
            <a:ext cx="10375271" cy="8229600"/>
          </a:xfrm>
          <a:custGeom>
            <a:avLst/>
            <a:gdLst/>
            <a:ahLst/>
            <a:cxnLst/>
            <a:rect l="l" t="t" r="r" b="b"/>
            <a:pathLst>
              <a:path w="10375271" h="8229600">
                <a:moveTo>
                  <a:pt x="0" y="0"/>
                </a:moveTo>
                <a:lnTo>
                  <a:pt x="10375271" y="0"/>
                </a:lnTo>
                <a:lnTo>
                  <a:pt x="103752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9318" y="189496"/>
            <a:ext cx="4993947" cy="1046248"/>
          </a:xfrm>
          <a:custGeom>
            <a:avLst/>
            <a:gdLst/>
            <a:ahLst/>
            <a:cxnLst/>
            <a:rect l="l" t="t" r="r" b="b"/>
            <a:pathLst>
              <a:path w="4993947" h="1046248">
                <a:moveTo>
                  <a:pt x="0" y="0"/>
                </a:moveTo>
                <a:lnTo>
                  <a:pt x="4993947" y="0"/>
                </a:lnTo>
                <a:lnTo>
                  <a:pt x="4993947" y="1046248"/>
                </a:lnTo>
                <a:lnTo>
                  <a:pt x="0" y="10462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067471" y="189496"/>
            <a:ext cx="4316477" cy="815335"/>
          </a:xfrm>
          <a:custGeom>
            <a:avLst/>
            <a:gdLst/>
            <a:ahLst/>
            <a:cxnLst/>
            <a:rect l="l" t="t" r="r" b="b"/>
            <a:pathLst>
              <a:path w="4316477" h="815335">
                <a:moveTo>
                  <a:pt x="0" y="0"/>
                </a:moveTo>
                <a:lnTo>
                  <a:pt x="4316477" y="0"/>
                </a:lnTo>
                <a:lnTo>
                  <a:pt x="4316477" y="815334"/>
                </a:lnTo>
                <a:lnTo>
                  <a:pt x="0" y="8153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26474" y="3399351"/>
            <a:ext cx="8457671" cy="344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0"/>
              </a:lnSpc>
            </a:pPr>
            <a:r>
              <a:rPr lang="en-US" sz="3900" b="1">
                <a:solidFill>
                  <a:srgbClr val="426DAC"/>
                </a:solidFill>
                <a:latin typeface="Cooper Hewitt Heavy"/>
                <a:ea typeface="Cooper Hewitt Heavy"/>
                <a:cs typeface="Cooper Hewitt Heavy"/>
                <a:sym typeface="Cooper Hewitt Heavy"/>
              </a:rPr>
              <a:t>ACREDITARE ERASMUS+</a:t>
            </a:r>
            <a:endParaRPr lang="en-US" sz="3900" b="1">
              <a:solidFill>
                <a:srgbClr val="426DAC"/>
              </a:solidFill>
              <a:latin typeface="Cooper Hewitt Heavy"/>
              <a:ea typeface="Cooper Hewitt Heavy"/>
              <a:cs typeface="Cooper Hewitt Heavy"/>
              <a:sym typeface="Cooper Hewitt Heavy"/>
            </a:endParaRPr>
          </a:p>
          <a:p>
            <a:pPr algn="l">
              <a:lnSpc>
                <a:spcPts val="6710"/>
              </a:lnSpc>
            </a:pPr>
            <a:r>
              <a:rPr lang="en-US" sz="3900">
                <a:solidFill>
                  <a:srgbClr val="426DAC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Centrul Județean de Resurse și Asistență Educațională Hunedoara</a:t>
            </a:r>
            <a:endParaRPr lang="en-US" sz="3900">
              <a:solidFill>
                <a:srgbClr val="426DAC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5200"/>
              </a:lnSpc>
            </a:pPr>
            <a:endParaRPr lang="en-US" sz="3900">
              <a:solidFill>
                <a:srgbClr val="426DAC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95365" y="1916364"/>
            <a:ext cx="9677563" cy="1085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0"/>
              </a:lnSpc>
              <a:spcBef>
                <a:spcPct val="0"/>
              </a:spcBef>
            </a:pPr>
            <a:r>
              <a:rPr lang="en-US" sz="2600" b="1" dirty="0" err="1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Învățăm</a:t>
            </a:r>
            <a:r>
              <a:rPr lang="en-US" sz="2600" b="1" dirty="0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, </a:t>
            </a:r>
            <a:r>
              <a:rPr lang="en-US" sz="2600" b="1" dirty="0" err="1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inovăm</a:t>
            </a:r>
            <a:r>
              <a:rPr lang="en-US" sz="2600" b="1" dirty="0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, </a:t>
            </a:r>
            <a:r>
              <a:rPr lang="en-US" sz="2600" b="1" dirty="0" err="1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inspirăm</a:t>
            </a:r>
            <a:r>
              <a:rPr lang="en-US" sz="2600" b="1" dirty="0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! </a:t>
            </a:r>
            <a:endParaRPr lang="en-US" sz="2600" b="1" dirty="0">
              <a:solidFill>
                <a:srgbClr val="004AAD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4470"/>
              </a:lnSpc>
              <a:spcBef>
                <a:spcPct val="0"/>
              </a:spcBef>
            </a:pPr>
            <a:r>
              <a:rPr lang="en-US" sz="2600" b="1" dirty="0" err="1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Număr</a:t>
            </a:r>
            <a:r>
              <a:rPr lang="en-US" sz="2600" b="1" dirty="0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2600" b="1" dirty="0" err="1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proiect</a:t>
            </a:r>
            <a:r>
              <a:rPr lang="en-US" sz="2600" b="1" dirty="0">
                <a:solidFill>
                  <a:srgbClr val="004AAD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: 2025-1-RO01-KA121-SCH-000319875</a:t>
            </a:r>
            <a:endParaRPr lang="en-US" sz="2600" b="1" dirty="0">
              <a:solidFill>
                <a:srgbClr val="004AAD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reptunghi: colțuri rotunjite 19"/>
          <p:cNvSpPr/>
          <p:nvPr/>
        </p:nvSpPr>
        <p:spPr>
          <a:xfrm>
            <a:off x="773331" y="2083954"/>
            <a:ext cx="8101392" cy="1774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Freeform 3"/>
          <p:cNvSpPr/>
          <p:nvPr/>
        </p:nvSpPr>
        <p:spPr>
          <a:xfrm rot="-5400000">
            <a:off x="0" y="8060940"/>
            <a:ext cx="2226060" cy="2226060"/>
          </a:xfrm>
          <a:custGeom>
            <a:avLst/>
            <a:gdLst/>
            <a:ahLst/>
            <a:cxnLst/>
            <a:rect l="l" t="t" r="r" b="b"/>
            <a:pathLst>
              <a:path w="2226060" h="2226060">
                <a:moveTo>
                  <a:pt x="0" y="0"/>
                </a:moveTo>
                <a:lnTo>
                  <a:pt x="2226060" y="0"/>
                </a:lnTo>
                <a:lnTo>
                  <a:pt x="2226060" y="2226060"/>
                </a:lnTo>
                <a:lnTo>
                  <a:pt x="0" y="222606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907048" y="186388"/>
            <a:ext cx="4647105" cy="4114800"/>
          </a:xfrm>
          <a:custGeom>
            <a:avLst/>
            <a:gdLst/>
            <a:ahLst/>
            <a:cxnLst/>
            <a:rect l="l" t="t" r="r" b="b"/>
            <a:pathLst>
              <a:path w="4647105" h="4114800">
                <a:moveTo>
                  <a:pt x="0" y="0"/>
                </a:moveTo>
                <a:lnTo>
                  <a:pt x="4647104" y="0"/>
                </a:lnTo>
                <a:lnTo>
                  <a:pt x="464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9318" y="189496"/>
            <a:ext cx="4993947" cy="1046248"/>
          </a:xfrm>
          <a:custGeom>
            <a:avLst/>
            <a:gdLst/>
            <a:ahLst/>
            <a:cxnLst/>
            <a:rect l="l" t="t" r="r" b="b"/>
            <a:pathLst>
              <a:path w="4993947" h="1046248">
                <a:moveTo>
                  <a:pt x="0" y="0"/>
                </a:moveTo>
                <a:lnTo>
                  <a:pt x="4993947" y="0"/>
                </a:lnTo>
                <a:lnTo>
                  <a:pt x="4993947" y="1046248"/>
                </a:lnTo>
                <a:lnTo>
                  <a:pt x="0" y="10462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67471" y="189496"/>
            <a:ext cx="4316477" cy="815335"/>
          </a:xfrm>
          <a:custGeom>
            <a:avLst/>
            <a:gdLst/>
            <a:ahLst/>
            <a:cxnLst/>
            <a:rect l="l" t="t" r="r" b="b"/>
            <a:pathLst>
              <a:path w="4316477" h="815335">
                <a:moveTo>
                  <a:pt x="0" y="0"/>
                </a:moveTo>
                <a:lnTo>
                  <a:pt x="4316477" y="0"/>
                </a:lnTo>
                <a:lnTo>
                  <a:pt x="4316477" y="815334"/>
                </a:lnTo>
                <a:lnTo>
                  <a:pt x="0" y="815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47800" y="2479495"/>
            <a:ext cx="5185208" cy="143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0"/>
              </a:lnSpc>
            </a:pPr>
            <a:r>
              <a:rPr lang="ro-RO" sz="3960" b="1" dirty="0">
                <a:solidFill>
                  <a:srgbClr val="426DA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ooper Hewitt Heavy"/>
              </a:rPr>
              <a:t>Unități de învățământ din consorțiu</a:t>
            </a:r>
            <a:r>
              <a:rPr lang="ro-RO" sz="3960" b="1" dirty="0">
                <a:solidFill>
                  <a:srgbClr val="426DAC"/>
                </a:solidFill>
                <a:latin typeface="Cooper Hewitt Heavy"/>
                <a:ea typeface="Cooper Hewitt Heavy"/>
                <a:cs typeface="Cooper Hewitt Heavy"/>
                <a:sym typeface="Cooper Hewitt Heavy"/>
              </a:rPr>
              <a:t>:</a:t>
            </a:r>
            <a:endParaRPr lang="en-US" sz="3960" b="1" dirty="0">
              <a:solidFill>
                <a:srgbClr val="426DAC"/>
              </a:solidFill>
              <a:latin typeface="Cooper Hewitt Heavy"/>
              <a:ea typeface="Cooper Hewitt Heavy"/>
              <a:cs typeface="Cooper Hewitt Heavy"/>
              <a:sym typeface="Cooper Hewitt Heavy"/>
            </a:endParaRPr>
          </a:p>
          <a:p>
            <a:pPr algn="r">
              <a:lnSpc>
                <a:spcPts val="2760"/>
              </a:lnSpc>
            </a:pPr>
            <a:endParaRPr lang="en-US" sz="3960" b="1" dirty="0">
              <a:solidFill>
                <a:srgbClr val="426DAC"/>
              </a:solidFill>
              <a:latin typeface="Cooper Hewitt Heavy"/>
              <a:ea typeface="Cooper Hewitt Heavy"/>
              <a:cs typeface="Cooper Hewitt Heavy"/>
              <a:sym typeface="Cooper Hewitt Heav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77375" y="3859581"/>
            <a:ext cx="9005417" cy="77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20"/>
              </a:lnSpc>
            </a:pPr>
            <a:endParaRPr lang="en-US" sz="2720" b="1" i="1" dirty="0">
              <a:solidFill>
                <a:srgbClr val="426DAC"/>
              </a:solidFill>
              <a:latin typeface="Canva Sans Bold Italics" panose="020B0803030501040103"/>
              <a:ea typeface="Canva Sans Bold Italics" panose="020B0803030501040103"/>
              <a:cs typeface="Canva Sans Bold Italics" panose="020B0803030501040103"/>
              <a:sym typeface="Canva Sans Bold Italics" panose="020B0803030501040103"/>
            </a:endParaRPr>
          </a:p>
          <a:p>
            <a:pPr algn="r">
              <a:lnSpc>
                <a:spcPts val="2455"/>
              </a:lnSpc>
            </a:pPr>
            <a:endParaRPr lang="en-US" sz="2720" b="1" i="1" dirty="0">
              <a:solidFill>
                <a:srgbClr val="426DAC"/>
              </a:solidFill>
              <a:latin typeface="Canva Sans Bold Italics" panose="020B0803030501040103"/>
              <a:ea typeface="Canva Sans Bold Italics" panose="020B0803030501040103"/>
              <a:cs typeface="Canva Sans Bold Italics" panose="020B0803030501040103"/>
              <a:sym typeface="Canva Sans Bold Italics" panose="020B0803030501040103"/>
            </a:endParaRPr>
          </a:p>
        </p:txBody>
      </p:sp>
      <p:graphicFrame>
        <p:nvGraphicFramePr>
          <p:cNvPr id="19" name="Nomogramă 18"/>
          <p:cNvGraphicFramePr/>
          <p:nvPr/>
        </p:nvGraphicFramePr>
        <p:xfrm>
          <a:off x="2876018" y="29337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3481" y="2415664"/>
            <a:ext cx="6397155" cy="6439476"/>
          </a:xfrm>
          <a:custGeom>
            <a:avLst/>
            <a:gdLst/>
            <a:ahLst/>
            <a:cxnLst/>
            <a:rect l="l" t="t" r="r" b="b"/>
            <a:pathLst>
              <a:path w="6397155" h="6439476">
                <a:moveTo>
                  <a:pt x="0" y="0"/>
                </a:moveTo>
                <a:lnTo>
                  <a:pt x="6397154" y="0"/>
                </a:lnTo>
                <a:lnTo>
                  <a:pt x="6397154" y="6439476"/>
                </a:lnTo>
                <a:lnTo>
                  <a:pt x="0" y="643947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787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0" y="8060940"/>
            <a:ext cx="2226060" cy="2226060"/>
          </a:xfrm>
          <a:custGeom>
            <a:avLst/>
            <a:gdLst/>
            <a:ahLst/>
            <a:cxnLst/>
            <a:rect l="l" t="t" r="r" b="b"/>
            <a:pathLst>
              <a:path w="2226060" h="2226060">
                <a:moveTo>
                  <a:pt x="0" y="0"/>
                </a:moveTo>
                <a:lnTo>
                  <a:pt x="2226060" y="0"/>
                </a:lnTo>
                <a:lnTo>
                  <a:pt x="2226060" y="2226060"/>
                </a:lnTo>
                <a:lnTo>
                  <a:pt x="0" y="222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907048" y="186388"/>
            <a:ext cx="4647105" cy="4114800"/>
          </a:xfrm>
          <a:custGeom>
            <a:avLst/>
            <a:gdLst/>
            <a:ahLst/>
            <a:cxnLst/>
            <a:rect l="l" t="t" r="r" b="b"/>
            <a:pathLst>
              <a:path w="4647105" h="4114800">
                <a:moveTo>
                  <a:pt x="0" y="0"/>
                </a:moveTo>
                <a:lnTo>
                  <a:pt x="4647104" y="0"/>
                </a:lnTo>
                <a:lnTo>
                  <a:pt x="464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9318" y="189496"/>
            <a:ext cx="4993947" cy="1046248"/>
          </a:xfrm>
          <a:custGeom>
            <a:avLst/>
            <a:gdLst/>
            <a:ahLst/>
            <a:cxnLst/>
            <a:rect l="l" t="t" r="r" b="b"/>
            <a:pathLst>
              <a:path w="4993947" h="1046248">
                <a:moveTo>
                  <a:pt x="0" y="0"/>
                </a:moveTo>
                <a:lnTo>
                  <a:pt x="4993947" y="0"/>
                </a:lnTo>
                <a:lnTo>
                  <a:pt x="4993947" y="1046248"/>
                </a:lnTo>
                <a:lnTo>
                  <a:pt x="0" y="1046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67471" y="189496"/>
            <a:ext cx="4316477" cy="815335"/>
          </a:xfrm>
          <a:custGeom>
            <a:avLst/>
            <a:gdLst/>
            <a:ahLst/>
            <a:cxnLst/>
            <a:rect l="l" t="t" r="r" b="b"/>
            <a:pathLst>
              <a:path w="4316477" h="815335">
                <a:moveTo>
                  <a:pt x="0" y="0"/>
                </a:moveTo>
                <a:lnTo>
                  <a:pt x="4316477" y="0"/>
                </a:lnTo>
                <a:lnTo>
                  <a:pt x="4316477" y="815334"/>
                </a:lnTo>
                <a:lnTo>
                  <a:pt x="0" y="8153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19982" y="1450891"/>
            <a:ext cx="6339683" cy="2625685"/>
          </a:xfrm>
          <a:custGeom>
            <a:avLst/>
            <a:gdLst/>
            <a:ahLst/>
            <a:cxnLst/>
            <a:rect l="l" t="t" r="r" b="b"/>
            <a:pathLst>
              <a:path w="6339683" h="2625685">
                <a:moveTo>
                  <a:pt x="0" y="0"/>
                </a:moveTo>
                <a:lnTo>
                  <a:pt x="6339682" y="0"/>
                </a:lnTo>
                <a:lnTo>
                  <a:pt x="6339682" y="2625685"/>
                </a:lnTo>
                <a:lnTo>
                  <a:pt x="0" y="2625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1107" y="3449132"/>
            <a:ext cx="12464184" cy="8229600"/>
          </a:xfrm>
          <a:custGeom>
            <a:avLst/>
            <a:gdLst/>
            <a:ahLst/>
            <a:cxnLst/>
            <a:rect l="l" t="t" r="r" b="b"/>
            <a:pathLst>
              <a:path w="12464184" h="8229600">
                <a:moveTo>
                  <a:pt x="0" y="0"/>
                </a:moveTo>
                <a:lnTo>
                  <a:pt x="12464184" y="0"/>
                </a:lnTo>
                <a:lnTo>
                  <a:pt x="124641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7397" b="-1739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80678" y="5948496"/>
            <a:ext cx="490764" cy="490764"/>
          </a:xfrm>
          <a:custGeom>
            <a:avLst/>
            <a:gdLst/>
            <a:ahLst/>
            <a:cxnLst/>
            <a:rect l="l" t="t" r="r" b="b"/>
            <a:pathLst>
              <a:path w="490764" h="490764">
                <a:moveTo>
                  <a:pt x="0" y="0"/>
                </a:moveTo>
                <a:lnTo>
                  <a:pt x="490764" y="0"/>
                </a:lnTo>
                <a:lnTo>
                  <a:pt x="490764" y="490764"/>
                </a:lnTo>
                <a:lnTo>
                  <a:pt x="0" y="4907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793298" y="5635402"/>
            <a:ext cx="1124352" cy="1159126"/>
          </a:xfrm>
          <a:custGeom>
            <a:avLst/>
            <a:gdLst/>
            <a:ahLst/>
            <a:cxnLst/>
            <a:rect l="l" t="t" r="r" b="b"/>
            <a:pathLst>
              <a:path w="1124352" h="1159126">
                <a:moveTo>
                  <a:pt x="0" y="0"/>
                </a:moveTo>
                <a:lnTo>
                  <a:pt x="1124353" y="0"/>
                </a:lnTo>
                <a:lnTo>
                  <a:pt x="1124353" y="1159126"/>
                </a:lnTo>
                <a:lnTo>
                  <a:pt x="0" y="1159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148167" y="5828390"/>
            <a:ext cx="2030264" cy="301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60"/>
              </a:lnSpc>
            </a:pPr>
            <a:r>
              <a:rPr lang="en-US" sz="2260" b="1" dirty="0">
                <a:solidFill>
                  <a:srgbClr val="426DAC"/>
                </a:solidFill>
                <a:latin typeface="Cooper Hewitt Heavy"/>
                <a:ea typeface="Cooper Hewitt Heavy"/>
                <a:cs typeface="Cooper Hewitt Heavy"/>
                <a:sym typeface="Cooper Hewitt Heavy"/>
              </a:rPr>
              <a:t>Let’s</a:t>
            </a:r>
            <a:r>
              <a:rPr lang="ro-RO" sz="2260" b="1" dirty="0">
                <a:solidFill>
                  <a:srgbClr val="426DAC"/>
                </a:solidFill>
                <a:latin typeface="Cooper Hewitt Heavy"/>
                <a:ea typeface="Cooper Hewitt Heavy"/>
                <a:cs typeface="Cooper Hewitt Heavy"/>
                <a:sym typeface="Cooper Hewitt Heavy"/>
              </a:rPr>
              <a:t> </a:t>
            </a:r>
            <a:r>
              <a:rPr lang="en-US" sz="2260" b="1" dirty="0">
                <a:solidFill>
                  <a:srgbClr val="426DAC"/>
                </a:solidFill>
                <a:latin typeface="Cooper Hewitt Heavy"/>
                <a:ea typeface="Cooper Hewitt Heavy"/>
                <a:cs typeface="Cooper Hewitt Heavy"/>
                <a:sym typeface="Cooper Hewitt Heavy"/>
              </a:rPr>
              <a:t>Begin!</a:t>
            </a:r>
            <a:endParaRPr lang="en-US" sz="2260" b="1" dirty="0">
              <a:solidFill>
                <a:srgbClr val="426DAC"/>
              </a:solidFill>
              <a:latin typeface="Cooper Hewitt Heavy"/>
              <a:ea typeface="Cooper Hewitt Heavy"/>
              <a:cs typeface="Cooper Hewitt Heavy"/>
              <a:sym typeface="Cooper Hewitt Heav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54037" y="2102203"/>
            <a:ext cx="3927629" cy="2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2100" b="1" dirty="0">
                <a:solidFill>
                  <a:srgbClr val="2056A6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Are You Ready?</a:t>
            </a:r>
            <a:endParaRPr lang="en-US" sz="2100" b="1" dirty="0">
              <a:solidFill>
                <a:srgbClr val="2056A6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81034" y="2552592"/>
            <a:ext cx="5185208" cy="96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0"/>
              </a:lnSpc>
            </a:pPr>
            <a:r>
              <a:rPr lang="en-US" sz="3960" b="1">
                <a:solidFill>
                  <a:srgbClr val="426DAC"/>
                </a:solidFill>
                <a:latin typeface="Cooper Hewitt Heavy"/>
                <a:ea typeface="Cooper Hewitt Heavy"/>
                <a:cs typeface="Cooper Hewitt Heavy"/>
                <a:sym typeface="Cooper Hewitt Heavy"/>
              </a:rPr>
              <a:t>CURS DE FORMARE</a:t>
            </a:r>
            <a:endParaRPr lang="en-US" sz="3960" b="1">
              <a:solidFill>
                <a:srgbClr val="426DAC"/>
              </a:solidFill>
              <a:latin typeface="Cooper Hewitt Heavy"/>
              <a:ea typeface="Cooper Hewitt Heavy"/>
              <a:cs typeface="Cooper Hewitt Heavy"/>
              <a:sym typeface="Cooper Hewitt Heavy"/>
            </a:endParaRPr>
          </a:p>
          <a:p>
            <a:pPr algn="r">
              <a:lnSpc>
                <a:spcPts val="2760"/>
              </a:lnSpc>
            </a:pPr>
            <a:endParaRPr lang="en-US" sz="3960" b="1">
              <a:solidFill>
                <a:srgbClr val="426DAC"/>
              </a:solidFill>
              <a:latin typeface="Cooper Hewitt Heavy"/>
              <a:ea typeface="Cooper Hewitt Heavy"/>
              <a:cs typeface="Cooper Hewitt Heavy"/>
              <a:sym typeface="Cooper Hewitt Heav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77375" y="3859581"/>
            <a:ext cx="9005417" cy="222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10"/>
              </a:lnSpc>
            </a:pPr>
            <a:r>
              <a:rPr lang="en-US" sz="2720" b="1">
                <a:solidFill>
                  <a:srgbClr val="426DAC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Titlul cursului: </a:t>
            </a:r>
            <a:r>
              <a:rPr lang="en-US" sz="2720" b="1" i="1">
                <a:solidFill>
                  <a:srgbClr val="426DAC"/>
                </a:solidFill>
                <a:latin typeface="Canva Sans Bold Italics" panose="020B0803030501040103"/>
                <a:ea typeface="Canva Sans Bold Italics" panose="020B0803030501040103"/>
                <a:cs typeface="Canva Sans Bold Italics" panose="020B0803030501040103"/>
                <a:sym typeface="Canva Sans Bold Italics" panose="020B0803030501040103"/>
              </a:rPr>
              <a:t>Attention Class! Digital Tools for Motivation and Engagement - Atenție, clasă! Instrumente digitale pentru motivație și implicare</a:t>
            </a:r>
            <a:endParaRPr lang="en-US" sz="2720" b="1" i="1">
              <a:solidFill>
                <a:srgbClr val="426DAC"/>
              </a:solidFill>
              <a:latin typeface="Canva Sans Bold Italics" panose="020B0803030501040103"/>
              <a:ea typeface="Canva Sans Bold Italics" panose="020B0803030501040103"/>
              <a:cs typeface="Canva Sans Bold Italics" panose="020B0803030501040103"/>
              <a:sym typeface="Canva Sans Bold Italics" panose="020B0803030501040103"/>
            </a:endParaRPr>
          </a:p>
          <a:p>
            <a:pPr algn="r">
              <a:lnSpc>
                <a:spcPts val="3520"/>
              </a:lnSpc>
            </a:pPr>
            <a:endParaRPr lang="en-US" sz="2720" b="1" i="1">
              <a:solidFill>
                <a:srgbClr val="426DAC"/>
              </a:solidFill>
              <a:latin typeface="Canva Sans Bold Italics" panose="020B0803030501040103"/>
              <a:ea typeface="Canva Sans Bold Italics" panose="020B0803030501040103"/>
              <a:cs typeface="Canva Sans Bold Italics" panose="020B0803030501040103"/>
              <a:sym typeface="Canva Sans Bold Italics" panose="020B0803030501040103"/>
            </a:endParaRPr>
          </a:p>
          <a:p>
            <a:pPr algn="r">
              <a:lnSpc>
                <a:spcPts val="2455"/>
              </a:lnSpc>
            </a:pPr>
            <a:endParaRPr lang="en-US" sz="2720" b="1" i="1">
              <a:solidFill>
                <a:srgbClr val="426DAC"/>
              </a:solidFill>
              <a:latin typeface="Canva Sans Bold Italics" panose="020B0803030501040103"/>
              <a:ea typeface="Canva Sans Bold Italics" panose="020B0803030501040103"/>
              <a:cs typeface="Canva Sans Bold Italics" panose="020B0803030501040103"/>
              <a:sym typeface="Canva Sans Bold Italics" panose="020B080303050104010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786291" y="5733231"/>
            <a:ext cx="9005417" cy="174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10"/>
              </a:lnSpc>
            </a:pPr>
            <a:r>
              <a:rPr lang="en-US" sz="2720" b="1">
                <a:solidFill>
                  <a:srgbClr val="426DAC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Perioada: 31.01.2026 – 6.02.2026</a:t>
            </a:r>
            <a:endParaRPr lang="en-US" sz="2720" b="1">
              <a:solidFill>
                <a:srgbClr val="426DAC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just">
              <a:lnSpc>
                <a:spcPts val="3810"/>
              </a:lnSpc>
            </a:pPr>
            <a:r>
              <a:rPr lang="en-US" sz="2720" b="1">
                <a:solidFill>
                  <a:srgbClr val="426DAC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Locul de desfășurare: Split, Croația</a:t>
            </a:r>
            <a:endParaRPr lang="en-US" sz="2720" b="1">
              <a:solidFill>
                <a:srgbClr val="426DAC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r">
              <a:lnSpc>
                <a:spcPts val="3520"/>
              </a:lnSpc>
            </a:pPr>
            <a:endParaRPr lang="en-US" sz="2720" b="1">
              <a:solidFill>
                <a:srgbClr val="426DAC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r">
              <a:lnSpc>
                <a:spcPts val="2455"/>
              </a:lnSpc>
            </a:pPr>
            <a:endParaRPr lang="en-US" sz="2720" b="1">
              <a:solidFill>
                <a:srgbClr val="426DAC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980678" y="4076576"/>
            <a:ext cx="490764" cy="490764"/>
          </a:xfrm>
          <a:custGeom>
            <a:avLst/>
            <a:gdLst/>
            <a:ahLst/>
            <a:cxnLst/>
            <a:rect l="l" t="t" r="r" b="b"/>
            <a:pathLst>
              <a:path w="490764" h="490764">
                <a:moveTo>
                  <a:pt x="0" y="0"/>
                </a:moveTo>
                <a:lnTo>
                  <a:pt x="490764" y="0"/>
                </a:lnTo>
                <a:lnTo>
                  <a:pt x="490764" y="490764"/>
                </a:lnTo>
                <a:lnTo>
                  <a:pt x="0" y="4907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980678" y="7482443"/>
            <a:ext cx="490764" cy="490764"/>
          </a:xfrm>
          <a:custGeom>
            <a:avLst/>
            <a:gdLst/>
            <a:ahLst/>
            <a:cxnLst/>
            <a:rect l="l" t="t" r="r" b="b"/>
            <a:pathLst>
              <a:path w="490764" h="490764">
                <a:moveTo>
                  <a:pt x="0" y="0"/>
                </a:moveTo>
                <a:lnTo>
                  <a:pt x="490764" y="0"/>
                </a:lnTo>
                <a:lnTo>
                  <a:pt x="490764" y="490765"/>
                </a:lnTo>
                <a:lnTo>
                  <a:pt x="0" y="4907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786291" y="7301628"/>
            <a:ext cx="9473817" cy="273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0"/>
              </a:lnSpc>
            </a:pPr>
            <a:r>
              <a:rPr lang="en-US" sz="2720" b="1">
                <a:solidFill>
                  <a:srgbClr val="426DAC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Organizația de formare: MAKSIMA TRAINING CENTRE Ulica Nikole Tesle 16a, 21000 Split, Croatia </a:t>
            </a:r>
            <a:endParaRPr lang="en-US" sz="2720" b="1">
              <a:solidFill>
                <a:srgbClr val="426DAC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3810"/>
              </a:lnSpc>
            </a:pPr>
            <a:r>
              <a:rPr lang="en-US" sz="2720" b="1">
                <a:solidFill>
                  <a:srgbClr val="426DAC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Phone: 00 385 21 489 917</a:t>
            </a:r>
            <a:endParaRPr lang="en-US" sz="2720" b="1">
              <a:solidFill>
                <a:srgbClr val="426DAC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3810"/>
              </a:lnSpc>
            </a:pPr>
            <a:r>
              <a:rPr lang="en-US" sz="2720" b="1">
                <a:solidFill>
                  <a:srgbClr val="426DAC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E-mail: </a:t>
            </a:r>
            <a:r>
              <a:rPr lang="en-US" sz="2720" b="1" u="sng">
                <a:solidFill>
                  <a:srgbClr val="426DAC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  <a:hlinkClick r:id="rId13" tooltip="mailto:info@erasmuscoursescroatia.com"/>
              </a:rPr>
              <a:t>info@erasmuscoursescroatia.com</a:t>
            </a:r>
            <a:r>
              <a:rPr lang="en-US" sz="2720" b="1">
                <a:solidFill>
                  <a:srgbClr val="426DAC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endParaRPr lang="en-US" sz="2720" b="1">
              <a:solidFill>
                <a:srgbClr val="426DAC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3810"/>
              </a:lnSpc>
            </a:pPr>
            <a:r>
              <a:rPr lang="en-US" sz="2720" b="1">
                <a:solidFill>
                  <a:srgbClr val="426DAC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OID number: E10102402</a:t>
            </a:r>
            <a:endParaRPr lang="en-US" sz="2720" b="1">
              <a:solidFill>
                <a:srgbClr val="426DAC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2455"/>
              </a:lnSpc>
            </a:pPr>
            <a:endParaRPr lang="en-US" sz="2720" b="1">
              <a:solidFill>
                <a:srgbClr val="426DAC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05950" y="1488972"/>
            <a:ext cx="13559107" cy="290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426DAC"/>
                </a:solidFill>
                <a:latin typeface="Cooper Hewitt Heavy"/>
                <a:ea typeface="Cooper Hewitt Heavy"/>
                <a:cs typeface="Cooper Hewitt Heavy"/>
                <a:sym typeface="Cooper Hewitt Heavy"/>
              </a:rPr>
              <a:t>Attention Class! Digital Tools for Motivation and Engagement</a:t>
            </a:r>
            <a:endParaRPr lang="en-US" sz="4800" b="1">
              <a:solidFill>
                <a:srgbClr val="426DAC"/>
              </a:solidFill>
              <a:latin typeface="Cooper Hewitt Heavy"/>
              <a:ea typeface="Cooper Hewitt Heavy"/>
              <a:cs typeface="Cooper Hewitt Heavy"/>
              <a:sym typeface="Cooper Hewitt Heavy"/>
            </a:endParaRPr>
          </a:p>
          <a:p>
            <a:pPr algn="ctr">
              <a:lnSpc>
                <a:spcPts val="7500"/>
              </a:lnSpc>
            </a:pPr>
            <a:endParaRPr lang="en-US" sz="4800" b="1">
              <a:solidFill>
                <a:srgbClr val="426DAC"/>
              </a:solidFill>
              <a:latin typeface="Cooper Hewitt Heavy"/>
              <a:ea typeface="Cooper Hewitt Heavy"/>
              <a:cs typeface="Cooper Hewitt Heavy"/>
              <a:sym typeface="Cooper Hewitt Heavy"/>
            </a:endParaRPr>
          </a:p>
        </p:txBody>
      </p:sp>
      <p:sp>
        <p:nvSpPr>
          <p:cNvPr id="3" name="Freeform 3"/>
          <p:cNvSpPr/>
          <p:nvPr/>
        </p:nvSpPr>
        <p:spPr>
          <a:xfrm rot="-10800000" flipV="1">
            <a:off x="0" y="6561031"/>
            <a:ext cx="4207973" cy="3725969"/>
          </a:xfrm>
          <a:custGeom>
            <a:avLst/>
            <a:gdLst/>
            <a:ahLst/>
            <a:cxnLst/>
            <a:rect l="l" t="t" r="r" b="b"/>
            <a:pathLst>
              <a:path w="4207973" h="3725969">
                <a:moveTo>
                  <a:pt x="0" y="3725969"/>
                </a:moveTo>
                <a:lnTo>
                  <a:pt x="4207973" y="3725969"/>
                </a:lnTo>
                <a:lnTo>
                  <a:pt x="4207973" y="0"/>
                </a:lnTo>
                <a:lnTo>
                  <a:pt x="0" y="0"/>
                </a:lnTo>
                <a:lnTo>
                  <a:pt x="0" y="3725969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1767" y="3402499"/>
            <a:ext cx="3665324" cy="6098666"/>
          </a:xfrm>
          <a:custGeom>
            <a:avLst/>
            <a:gdLst/>
            <a:ahLst/>
            <a:cxnLst/>
            <a:rect l="l" t="t" r="r" b="b"/>
            <a:pathLst>
              <a:path w="3665324" h="6098666">
                <a:moveTo>
                  <a:pt x="0" y="0"/>
                </a:moveTo>
                <a:lnTo>
                  <a:pt x="3665324" y="0"/>
                </a:lnTo>
                <a:lnTo>
                  <a:pt x="3665324" y="6098666"/>
                </a:lnTo>
                <a:lnTo>
                  <a:pt x="0" y="6098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167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72730" y="3931650"/>
            <a:ext cx="3444334" cy="5730964"/>
          </a:xfrm>
          <a:custGeom>
            <a:avLst/>
            <a:gdLst/>
            <a:ahLst/>
            <a:cxnLst/>
            <a:rect l="l" t="t" r="r" b="b"/>
            <a:pathLst>
              <a:path w="3444334" h="5730964">
                <a:moveTo>
                  <a:pt x="0" y="0"/>
                </a:moveTo>
                <a:lnTo>
                  <a:pt x="3444334" y="0"/>
                </a:lnTo>
                <a:lnTo>
                  <a:pt x="3444334" y="5730963"/>
                </a:lnTo>
                <a:lnTo>
                  <a:pt x="0" y="5730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167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17189" y="4614771"/>
            <a:ext cx="3216942" cy="5352612"/>
          </a:xfrm>
          <a:custGeom>
            <a:avLst/>
            <a:gdLst/>
            <a:ahLst/>
            <a:cxnLst/>
            <a:rect l="l" t="t" r="r" b="b"/>
            <a:pathLst>
              <a:path w="3216942" h="5352612">
                <a:moveTo>
                  <a:pt x="0" y="0"/>
                </a:moveTo>
                <a:lnTo>
                  <a:pt x="3216942" y="0"/>
                </a:lnTo>
                <a:lnTo>
                  <a:pt x="3216942" y="5352612"/>
                </a:lnTo>
                <a:lnTo>
                  <a:pt x="0" y="5352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167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567581" y="5093503"/>
            <a:ext cx="3084530" cy="5132293"/>
          </a:xfrm>
          <a:custGeom>
            <a:avLst/>
            <a:gdLst/>
            <a:ahLst/>
            <a:cxnLst/>
            <a:rect l="l" t="t" r="r" b="b"/>
            <a:pathLst>
              <a:path w="3084530" h="5132293">
                <a:moveTo>
                  <a:pt x="0" y="0"/>
                </a:moveTo>
                <a:lnTo>
                  <a:pt x="3084530" y="0"/>
                </a:lnTo>
                <a:lnTo>
                  <a:pt x="3084530" y="5132293"/>
                </a:lnTo>
                <a:lnTo>
                  <a:pt x="0" y="5132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167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318" y="189496"/>
            <a:ext cx="4993947" cy="1046248"/>
          </a:xfrm>
          <a:custGeom>
            <a:avLst/>
            <a:gdLst/>
            <a:ahLst/>
            <a:cxnLst/>
            <a:rect l="l" t="t" r="r" b="b"/>
            <a:pathLst>
              <a:path w="4993947" h="1046248">
                <a:moveTo>
                  <a:pt x="0" y="0"/>
                </a:moveTo>
                <a:lnTo>
                  <a:pt x="4993947" y="0"/>
                </a:lnTo>
                <a:lnTo>
                  <a:pt x="4993947" y="1046248"/>
                </a:lnTo>
                <a:lnTo>
                  <a:pt x="0" y="10462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738983" y="189496"/>
            <a:ext cx="4316477" cy="815335"/>
          </a:xfrm>
          <a:custGeom>
            <a:avLst/>
            <a:gdLst/>
            <a:ahLst/>
            <a:cxnLst/>
            <a:rect l="l" t="t" r="r" b="b"/>
            <a:pathLst>
              <a:path w="4316477" h="815335">
                <a:moveTo>
                  <a:pt x="0" y="0"/>
                </a:moveTo>
                <a:lnTo>
                  <a:pt x="4316477" y="0"/>
                </a:lnTo>
                <a:lnTo>
                  <a:pt x="4316477" y="815334"/>
                </a:lnTo>
                <a:lnTo>
                  <a:pt x="0" y="815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1657031"/>
            <a:ext cx="4305950" cy="1098017"/>
          </a:xfrm>
          <a:custGeom>
            <a:avLst/>
            <a:gdLst/>
            <a:ahLst/>
            <a:cxnLst/>
            <a:rect l="l" t="t" r="r" b="b"/>
            <a:pathLst>
              <a:path w="4305950" h="1098017">
                <a:moveTo>
                  <a:pt x="0" y="0"/>
                </a:moveTo>
                <a:lnTo>
                  <a:pt x="4305950" y="0"/>
                </a:lnTo>
                <a:lnTo>
                  <a:pt x="4305950" y="1098017"/>
                </a:lnTo>
                <a:lnTo>
                  <a:pt x="0" y="10980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31767" y="4188628"/>
            <a:ext cx="3611128" cy="4901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</a:pPr>
            <a:r>
              <a:rPr lang="en-US" sz="2100">
                <a:solidFill>
                  <a:srgbClr val="545454"/>
                </a:solidFill>
                <a:latin typeface="Public Sans"/>
                <a:ea typeface="Public Sans"/>
                <a:cs typeface="Public Sans"/>
                <a:sym typeface="Public Sans"/>
              </a:rPr>
              <a:t>În sălile de clasă de astăzi, captarea și menținerea atenției elevilor este una dintre cele mai mari provocări cu care se confruntă profesorii. Distragerea atenției este peste tot - dar la fel sunt și oportunitățile de a implica elevii în moduri noi și interesante.</a:t>
            </a:r>
            <a:endParaRPr lang="en-US" sz="2100">
              <a:solidFill>
                <a:srgbClr val="54545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ctr">
              <a:lnSpc>
                <a:spcPts val="3295"/>
              </a:lnSpc>
            </a:pPr>
            <a:endParaRPr lang="en-US" sz="2100">
              <a:solidFill>
                <a:srgbClr val="54545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154109" y="1920925"/>
            <a:ext cx="4131871" cy="45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</a:pPr>
            <a:r>
              <a:rPr lang="en-US" sz="2300" b="1">
                <a:solidFill>
                  <a:srgbClr val="545454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DESCRIEREA CURSULUI</a:t>
            </a:r>
            <a:endParaRPr lang="en-US" sz="2300" b="1">
              <a:solidFill>
                <a:srgbClr val="545454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43790" y="5007778"/>
            <a:ext cx="3302214" cy="40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</a:pPr>
            <a:r>
              <a:rPr lang="en-US" sz="2100">
                <a:solidFill>
                  <a:srgbClr val="545454"/>
                </a:solidFill>
                <a:latin typeface="Public Sans"/>
                <a:ea typeface="Public Sans"/>
                <a:cs typeface="Public Sans"/>
                <a:sym typeface="Public Sans"/>
              </a:rPr>
              <a:t>Acest curs este conceput pentru a ajuta profesorii să redescopere arta atenției folosind instrumente digitale moderne și metode interactive care transformă învățarea într-o experiență activă și concentrată. </a:t>
            </a:r>
            <a:endParaRPr lang="en-US" sz="2100">
              <a:solidFill>
                <a:srgbClr val="54545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624509" y="5411604"/>
            <a:ext cx="2900177" cy="367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</a:pPr>
            <a:r>
              <a:rPr lang="en-US" sz="2100">
                <a:solidFill>
                  <a:srgbClr val="545454"/>
                </a:solidFill>
                <a:latin typeface="Public Sans"/>
                <a:ea typeface="Public Sans"/>
                <a:cs typeface="Public Sans"/>
                <a:sym typeface="Public Sans"/>
              </a:rPr>
              <a:t>Participanții vor explora modul în care tehnologia poate sprijini - nu înlocui - învățarea semnificativă, creativitatea și conexiunea.</a:t>
            </a:r>
            <a:endParaRPr lang="en-US" sz="2100">
              <a:solidFill>
                <a:srgbClr val="54545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ctr">
              <a:lnSpc>
                <a:spcPts val="3295"/>
              </a:lnSpc>
            </a:pPr>
            <a:endParaRPr lang="en-US" sz="2100">
              <a:solidFill>
                <a:srgbClr val="54545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659758" y="6194179"/>
            <a:ext cx="2900177" cy="326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</a:pPr>
            <a:r>
              <a:rPr lang="en-US" sz="2100">
                <a:solidFill>
                  <a:srgbClr val="545454"/>
                </a:solidFill>
                <a:latin typeface="Public Sans"/>
                <a:ea typeface="Public Sans"/>
                <a:cs typeface="Public Sans"/>
                <a:sym typeface="Public Sans"/>
              </a:rPr>
              <a:t>Prin ateliere practice, provocări de grup și activități de reflecție, veți descoperi strategii care fac fiecare lecție mai dinamică, incluzivă și memorabilă.</a:t>
            </a:r>
            <a:endParaRPr lang="en-US" sz="2100">
              <a:solidFill>
                <a:srgbClr val="54545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ctr">
              <a:lnSpc>
                <a:spcPts val="3295"/>
              </a:lnSpc>
            </a:pPr>
            <a:endParaRPr lang="en-US" sz="2100">
              <a:solidFill>
                <a:srgbClr val="54545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30805" y="1980236"/>
            <a:ext cx="3257195" cy="5242970"/>
          </a:xfrm>
          <a:custGeom>
            <a:avLst/>
            <a:gdLst/>
            <a:ahLst/>
            <a:cxnLst/>
            <a:rect l="l" t="t" r="r" b="b"/>
            <a:pathLst>
              <a:path w="3257195" h="5242970">
                <a:moveTo>
                  <a:pt x="0" y="0"/>
                </a:moveTo>
                <a:lnTo>
                  <a:pt x="3257195" y="0"/>
                </a:lnTo>
                <a:lnTo>
                  <a:pt x="3257195" y="5242970"/>
                </a:lnTo>
                <a:lnTo>
                  <a:pt x="0" y="524297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78612" y="0"/>
            <a:ext cx="4734170" cy="4191893"/>
          </a:xfrm>
          <a:custGeom>
            <a:avLst/>
            <a:gdLst/>
            <a:ahLst/>
            <a:cxnLst/>
            <a:rect l="l" t="t" r="r" b="b"/>
            <a:pathLst>
              <a:path w="4734170" h="4191893">
                <a:moveTo>
                  <a:pt x="0" y="0"/>
                </a:moveTo>
                <a:lnTo>
                  <a:pt x="4734171" y="0"/>
                </a:lnTo>
                <a:lnTo>
                  <a:pt x="4734171" y="4191893"/>
                </a:lnTo>
                <a:lnTo>
                  <a:pt x="0" y="41918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72853" y="382199"/>
            <a:ext cx="9122367" cy="2342399"/>
            <a:chOff x="0" y="0"/>
            <a:chExt cx="1236489" cy="317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6489" cy="317500"/>
            </a:xfrm>
            <a:custGeom>
              <a:avLst/>
              <a:gdLst/>
              <a:ahLst/>
              <a:cxnLst/>
              <a:rect l="l" t="t" r="r" b="b"/>
              <a:pathLst>
                <a:path w="1236489" h="317500">
                  <a:moveTo>
                    <a:pt x="412386" y="19070"/>
                  </a:moveTo>
                  <a:cubicBezTo>
                    <a:pt x="475573" y="7556"/>
                    <a:pt x="547846" y="0"/>
                    <a:pt x="618577" y="0"/>
                  </a:cubicBezTo>
                  <a:cubicBezTo>
                    <a:pt x="689312" y="0"/>
                    <a:pt x="757376" y="6476"/>
                    <a:pt x="820099" y="17990"/>
                  </a:cubicBezTo>
                  <a:cubicBezTo>
                    <a:pt x="821435" y="18350"/>
                    <a:pt x="822769" y="18350"/>
                    <a:pt x="824103" y="18710"/>
                  </a:cubicBezTo>
                  <a:cubicBezTo>
                    <a:pt x="1059657" y="64765"/>
                    <a:pt x="1233153" y="186379"/>
                    <a:pt x="1236489" y="317500"/>
                  </a:cubicBezTo>
                  <a:lnTo>
                    <a:pt x="1236489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3336" y="185660"/>
                    <a:pt x="174163" y="64045"/>
                    <a:pt x="412386" y="19070"/>
                  </a:cubicBezTo>
                  <a:close/>
                </a:path>
              </a:pathLst>
            </a:custGeom>
            <a:solidFill>
              <a:srgbClr val="E2A9F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88900"/>
              <a:ext cx="1236489" cy="228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7" name="Freeform 7"/>
          <p:cNvSpPr/>
          <p:nvPr/>
        </p:nvSpPr>
        <p:spPr>
          <a:xfrm>
            <a:off x="960837" y="6088172"/>
            <a:ext cx="7206698" cy="2690500"/>
          </a:xfrm>
          <a:custGeom>
            <a:avLst/>
            <a:gdLst/>
            <a:ahLst/>
            <a:cxnLst/>
            <a:rect l="l" t="t" r="r" b="b"/>
            <a:pathLst>
              <a:path w="7206698" h="2690500">
                <a:moveTo>
                  <a:pt x="0" y="0"/>
                </a:moveTo>
                <a:lnTo>
                  <a:pt x="7206698" y="0"/>
                </a:lnTo>
                <a:lnTo>
                  <a:pt x="7206698" y="2690500"/>
                </a:lnTo>
                <a:lnTo>
                  <a:pt x="0" y="2690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837" y="3286127"/>
            <a:ext cx="7282621" cy="2718845"/>
          </a:xfrm>
          <a:custGeom>
            <a:avLst/>
            <a:gdLst/>
            <a:ahLst/>
            <a:cxnLst/>
            <a:rect l="l" t="t" r="r" b="b"/>
            <a:pathLst>
              <a:path w="7282621" h="2718845">
                <a:moveTo>
                  <a:pt x="0" y="0"/>
                </a:moveTo>
                <a:lnTo>
                  <a:pt x="7282621" y="0"/>
                </a:lnTo>
                <a:lnTo>
                  <a:pt x="7282621" y="2718845"/>
                </a:lnTo>
                <a:lnTo>
                  <a:pt x="0" y="2718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43458" y="5878819"/>
            <a:ext cx="7282621" cy="2718845"/>
          </a:xfrm>
          <a:custGeom>
            <a:avLst/>
            <a:gdLst/>
            <a:ahLst/>
            <a:cxnLst/>
            <a:rect l="l" t="t" r="r" b="b"/>
            <a:pathLst>
              <a:path w="7282621" h="2718845">
                <a:moveTo>
                  <a:pt x="0" y="0"/>
                </a:moveTo>
                <a:lnTo>
                  <a:pt x="7282621" y="0"/>
                </a:lnTo>
                <a:lnTo>
                  <a:pt x="7282621" y="2718845"/>
                </a:lnTo>
                <a:lnTo>
                  <a:pt x="0" y="2718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43458" y="3242298"/>
            <a:ext cx="7282621" cy="2718845"/>
          </a:xfrm>
          <a:custGeom>
            <a:avLst/>
            <a:gdLst/>
            <a:ahLst/>
            <a:cxnLst/>
            <a:rect l="l" t="t" r="r" b="b"/>
            <a:pathLst>
              <a:path w="7282621" h="2718845">
                <a:moveTo>
                  <a:pt x="0" y="0"/>
                </a:moveTo>
                <a:lnTo>
                  <a:pt x="7282621" y="0"/>
                </a:lnTo>
                <a:lnTo>
                  <a:pt x="7282621" y="2718845"/>
                </a:lnTo>
                <a:lnTo>
                  <a:pt x="0" y="2718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047616" y="5856368"/>
            <a:ext cx="5983189" cy="2362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0"/>
              </a:lnSpc>
              <a:spcBef>
                <a:spcPct val="0"/>
              </a:spcBef>
            </a:pPr>
          </a:p>
          <a:p>
            <a:pPr algn="ctr">
              <a:lnSpc>
                <a:spcPts val="3020"/>
              </a:lnSpc>
              <a:spcBef>
                <a:spcPct val="0"/>
              </a:spcBef>
            </a:pPr>
            <a:r>
              <a:rPr lang="en-US" sz="1755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De la platforme de învățare bazate pe jocuri la povestiri, instrumente bazate pe inteligență artificială și realitate augmentată, veți experimenta cum să transformați tehnologia într-un aliat al implicării elevilor.</a:t>
            </a:r>
            <a:endParaRPr lang="en-US" sz="1755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64186" y="1211136"/>
            <a:ext cx="7780214" cy="1177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ȘTIINȚA ATENȚIEI ÎN ERA DIGITALĂ</a:t>
            </a:r>
            <a:endParaRPr lang="en-US" sz="2800" b="1" dirty="0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ctr">
              <a:lnSpc>
                <a:spcPts val="4815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Atenția</a:t>
            </a:r>
            <a:r>
              <a:rPr lang="en-US" sz="2800" b="1" dirty="0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este</a:t>
            </a:r>
            <a:r>
              <a:rPr lang="en-US" sz="2800" b="1" dirty="0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o </a:t>
            </a:r>
            <a:r>
              <a:rPr lang="en-US" sz="2800" b="1" dirty="0" err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abilitate</a:t>
            </a:r>
            <a:r>
              <a:rPr lang="en-US" sz="2800" b="1" dirty="0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- </a:t>
            </a:r>
            <a:r>
              <a:rPr lang="en-US" sz="2800" b="1" dirty="0" err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și</a:t>
            </a:r>
            <a:r>
              <a:rPr lang="en-US" sz="2800" b="1" dirty="0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poate</a:t>
            </a:r>
            <a:r>
              <a:rPr lang="en-US" sz="2800" b="1" dirty="0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fi </a:t>
            </a:r>
            <a:r>
              <a:rPr lang="en-US" sz="2800" b="1" dirty="0" err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predată</a:t>
            </a:r>
            <a:r>
              <a:rPr lang="en-US" sz="2800" b="1" dirty="0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.</a:t>
            </a:r>
            <a:endParaRPr lang="en-US" sz="2800" b="1" dirty="0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39947" y="3812292"/>
            <a:ext cx="6177388" cy="149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  <a:spcBef>
                <a:spcPct val="0"/>
              </a:spcBef>
            </a:pPr>
            <a:r>
              <a:rPr lang="en-US" sz="1765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În această parte a cursului, profesorii vor învăța cum funcționează atenția, ce cauzează distragerile și ce tehnici de predare îi ajută pe elevi să rămână prezenți și motivați.</a:t>
            </a:r>
            <a:endParaRPr lang="en-US" sz="1765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39947" y="6344770"/>
            <a:ext cx="6177388" cy="2091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0"/>
              </a:lnSpc>
              <a:spcBef>
                <a:spcPct val="0"/>
              </a:spcBef>
            </a:pPr>
            <a:r>
              <a:rPr lang="en-US" sz="1645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Vom combina perspectivele neuroștiințifice cu instrumente practice pentru sala de clasă care îmbunătățesc concentrarea, de la pauze scurte de mișcare până la utilizarea inteligentă a mediilor digitale. Veți învăța să proiectați lecții care țin cont de capacitatea de atenție a elevilor, menținând în același timp curiozitatea vie.</a:t>
            </a:r>
            <a:endParaRPr lang="en-US" sz="1645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20264" y="3722249"/>
            <a:ext cx="5676384" cy="142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1700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Descoperiți un set atent selecționat de instrumente digitale care promovează participarea, creativitatea și colaborarea - nu doar timpul petrecut în fața ecranelor.</a:t>
            </a:r>
            <a:endParaRPr lang="en-US" sz="1700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54623" y="222038"/>
            <a:ext cx="4993947" cy="1046248"/>
          </a:xfrm>
          <a:custGeom>
            <a:avLst/>
            <a:gdLst/>
            <a:ahLst/>
            <a:cxnLst/>
            <a:rect l="l" t="t" r="r" b="b"/>
            <a:pathLst>
              <a:path w="4993947" h="1046248">
                <a:moveTo>
                  <a:pt x="0" y="0"/>
                </a:moveTo>
                <a:lnTo>
                  <a:pt x="4993947" y="0"/>
                </a:lnTo>
                <a:lnTo>
                  <a:pt x="4993947" y="1046248"/>
                </a:lnTo>
                <a:lnTo>
                  <a:pt x="0" y="1046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38983" y="189496"/>
            <a:ext cx="4316477" cy="815335"/>
          </a:xfrm>
          <a:custGeom>
            <a:avLst/>
            <a:gdLst/>
            <a:ahLst/>
            <a:cxnLst/>
            <a:rect l="l" t="t" r="r" b="b"/>
            <a:pathLst>
              <a:path w="4316477" h="815335">
                <a:moveTo>
                  <a:pt x="0" y="0"/>
                </a:moveTo>
                <a:lnTo>
                  <a:pt x="4316477" y="0"/>
                </a:lnTo>
                <a:lnTo>
                  <a:pt x="4316477" y="815334"/>
                </a:lnTo>
                <a:lnTo>
                  <a:pt x="0" y="8153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55432" y="947451"/>
            <a:ext cx="8383612" cy="8507967"/>
          </a:xfrm>
          <a:custGeom>
            <a:avLst/>
            <a:gdLst/>
            <a:ahLst/>
            <a:cxnLst/>
            <a:rect l="l" t="t" r="r" b="b"/>
            <a:pathLst>
              <a:path w="8383612" h="8507967">
                <a:moveTo>
                  <a:pt x="0" y="0"/>
                </a:moveTo>
                <a:lnTo>
                  <a:pt x="8383612" y="0"/>
                </a:lnTo>
                <a:lnTo>
                  <a:pt x="8383612" y="8507967"/>
                </a:lnTo>
                <a:lnTo>
                  <a:pt x="0" y="85079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5915">
            <a:off x="5910719" y="1057360"/>
            <a:ext cx="8167007" cy="8288149"/>
          </a:xfrm>
          <a:custGeom>
            <a:avLst/>
            <a:gdLst/>
            <a:ahLst/>
            <a:cxnLst/>
            <a:rect l="l" t="t" r="r" b="b"/>
            <a:pathLst>
              <a:path w="8167007" h="8288149">
                <a:moveTo>
                  <a:pt x="0" y="0"/>
                </a:moveTo>
                <a:lnTo>
                  <a:pt x="8167007" y="0"/>
                </a:lnTo>
                <a:lnTo>
                  <a:pt x="8167007" y="8288149"/>
                </a:lnTo>
                <a:lnTo>
                  <a:pt x="0" y="828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67960" y="2813673"/>
            <a:ext cx="419787" cy="419787"/>
          </a:xfrm>
          <a:custGeom>
            <a:avLst/>
            <a:gdLst/>
            <a:ahLst/>
            <a:cxnLst/>
            <a:rect l="l" t="t" r="r" b="b"/>
            <a:pathLst>
              <a:path w="419787" h="419787">
                <a:moveTo>
                  <a:pt x="0" y="0"/>
                </a:moveTo>
                <a:lnTo>
                  <a:pt x="419788" y="0"/>
                </a:lnTo>
                <a:lnTo>
                  <a:pt x="419788" y="419788"/>
                </a:lnTo>
                <a:lnTo>
                  <a:pt x="0" y="419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55432" y="3772105"/>
            <a:ext cx="419787" cy="419787"/>
          </a:xfrm>
          <a:custGeom>
            <a:avLst/>
            <a:gdLst/>
            <a:ahLst/>
            <a:cxnLst/>
            <a:rect l="l" t="t" r="r" b="b"/>
            <a:pathLst>
              <a:path w="419787" h="419787">
                <a:moveTo>
                  <a:pt x="0" y="0"/>
                </a:moveTo>
                <a:lnTo>
                  <a:pt x="419787" y="0"/>
                </a:lnTo>
                <a:lnTo>
                  <a:pt x="419787" y="419788"/>
                </a:lnTo>
                <a:lnTo>
                  <a:pt x="0" y="419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55432" y="4838730"/>
            <a:ext cx="419787" cy="419787"/>
          </a:xfrm>
          <a:custGeom>
            <a:avLst/>
            <a:gdLst/>
            <a:ahLst/>
            <a:cxnLst/>
            <a:rect l="l" t="t" r="r" b="b"/>
            <a:pathLst>
              <a:path w="419787" h="419787">
                <a:moveTo>
                  <a:pt x="0" y="0"/>
                </a:moveTo>
                <a:lnTo>
                  <a:pt x="419787" y="0"/>
                </a:lnTo>
                <a:lnTo>
                  <a:pt x="419787" y="419787"/>
                </a:lnTo>
                <a:lnTo>
                  <a:pt x="0" y="4197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58067" y="5801442"/>
            <a:ext cx="419787" cy="419787"/>
          </a:xfrm>
          <a:custGeom>
            <a:avLst/>
            <a:gdLst/>
            <a:ahLst/>
            <a:cxnLst/>
            <a:rect l="l" t="t" r="r" b="b"/>
            <a:pathLst>
              <a:path w="419787" h="419787">
                <a:moveTo>
                  <a:pt x="0" y="0"/>
                </a:moveTo>
                <a:lnTo>
                  <a:pt x="419787" y="0"/>
                </a:lnTo>
                <a:lnTo>
                  <a:pt x="419787" y="419788"/>
                </a:lnTo>
                <a:lnTo>
                  <a:pt x="0" y="419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5538" y="6803418"/>
            <a:ext cx="419787" cy="419787"/>
          </a:xfrm>
          <a:custGeom>
            <a:avLst/>
            <a:gdLst/>
            <a:ahLst/>
            <a:cxnLst/>
            <a:rect l="l" t="t" r="r" b="b"/>
            <a:pathLst>
              <a:path w="419787" h="419787">
                <a:moveTo>
                  <a:pt x="0" y="0"/>
                </a:moveTo>
                <a:lnTo>
                  <a:pt x="419788" y="0"/>
                </a:lnTo>
                <a:lnTo>
                  <a:pt x="419788" y="419788"/>
                </a:lnTo>
                <a:lnTo>
                  <a:pt x="0" y="419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845538" y="7766131"/>
            <a:ext cx="419787" cy="419787"/>
          </a:xfrm>
          <a:custGeom>
            <a:avLst/>
            <a:gdLst/>
            <a:ahLst/>
            <a:cxnLst/>
            <a:rect l="l" t="t" r="r" b="b"/>
            <a:pathLst>
              <a:path w="419787" h="419787">
                <a:moveTo>
                  <a:pt x="0" y="0"/>
                </a:moveTo>
                <a:lnTo>
                  <a:pt x="419788" y="0"/>
                </a:lnTo>
                <a:lnTo>
                  <a:pt x="419788" y="419787"/>
                </a:lnTo>
                <a:lnTo>
                  <a:pt x="0" y="4197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736206" y="4476295"/>
            <a:ext cx="3551794" cy="5810705"/>
          </a:xfrm>
          <a:custGeom>
            <a:avLst/>
            <a:gdLst/>
            <a:ahLst/>
            <a:cxnLst/>
            <a:rect l="l" t="t" r="r" b="b"/>
            <a:pathLst>
              <a:path w="3551794" h="5810705">
                <a:moveTo>
                  <a:pt x="0" y="0"/>
                </a:moveTo>
                <a:lnTo>
                  <a:pt x="3551794" y="0"/>
                </a:lnTo>
                <a:lnTo>
                  <a:pt x="3551794" y="5810705"/>
                </a:lnTo>
                <a:lnTo>
                  <a:pt x="0" y="58107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1861311"/>
            <a:ext cx="4558595" cy="3282189"/>
          </a:xfrm>
          <a:custGeom>
            <a:avLst/>
            <a:gdLst/>
            <a:ahLst/>
            <a:cxnLst/>
            <a:rect l="l" t="t" r="r" b="b"/>
            <a:pathLst>
              <a:path w="4558595" h="3282189">
                <a:moveTo>
                  <a:pt x="0" y="0"/>
                </a:moveTo>
                <a:lnTo>
                  <a:pt x="4558595" y="0"/>
                </a:lnTo>
                <a:lnTo>
                  <a:pt x="4558595" y="3282189"/>
                </a:lnTo>
                <a:lnTo>
                  <a:pt x="0" y="32821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26137" y="2880692"/>
            <a:ext cx="4132458" cy="1786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OBIECTIVELE CURSULUI</a:t>
            </a:r>
            <a:endParaRPr lang="en-US" sz="2800" b="1">
              <a:solidFill>
                <a:srgbClr val="FFFFFF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ctr">
              <a:lnSpc>
                <a:spcPts val="481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3" name="TextBox 13"/>
          <p:cNvSpPr txBox="1"/>
          <p:nvPr/>
        </p:nvSpPr>
        <p:spPr>
          <a:xfrm rot="159344">
            <a:off x="6513568" y="1867059"/>
            <a:ext cx="7482861" cy="694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2200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Până la sfârșitul acestui curs, participanții vor putea:</a:t>
            </a:r>
            <a:endParaRPr lang="en-US" sz="2200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ctr">
              <a:lnSpc>
                <a:spcPts val="4160"/>
              </a:lnSpc>
            </a:pPr>
            <a:endParaRPr lang="en-US" sz="2200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3970"/>
              </a:lnSpc>
            </a:pPr>
            <a:r>
              <a:rPr lang="en-US" sz="2100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Să înțeleagă cum funcționează atenția și motivația în procesul de învățare.</a:t>
            </a:r>
            <a:endParaRPr lang="en-US" sz="2100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3970"/>
              </a:lnSpc>
            </a:pPr>
            <a:r>
              <a:rPr lang="en-US" sz="2100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Să utilizeze eficient instrumentele digitale pentru a stimula implicarea elevilor.</a:t>
            </a:r>
            <a:endParaRPr lang="en-US" sz="2100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3970"/>
              </a:lnSpc>
            </a:pPr>
            <a:r>
              <a:rPr lang="en-US" sz="2100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Să conceapă lecții interactive, folosind tehnologia, pentru diferite materii și niveluri de studii.</a:t>
            </a:r>
            <a:endParaRPr lang="en-US" sz="2100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3970"/>
              </a:lnSpc>
            </a:pPr>
            <a:r>
              <a:rPr lang="en-US" sz="2100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Să integreze strategii de concentrare și mindfulness în predarea zilnică.</a:t>
            </a:r>
            <a:endParaRPr lang="en-US" sz="2100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3970"/>
              </a:lnSpc>
            </a:pPr>
            <a:r>
              <a:rPr lang="en-US" sz="2100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Să promoveze învățarea activă, colaborarea și creativitatea atât în ​​spațiile digitale, cât și în cele reale.</a:t>
            </a:r>
            <a:endParaRPr lang="en-US" sz="2100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l">
              <a:lnSpc>
                <a:spcPts val="3970"/>
              </a:lnSpc>
            </a:pPr>
            <a:r>
              <a:rPr lang="en-US" sz="2100" b="1">
                <a:solidFill>
                  <a:srgbClr val="00000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Să dezvolte o cultură a clasei mai echilibrată și mai captivantă.</a:t>
            </a:r>
            <a:endParaRPr lang="en-US" sz="2100" b="1">
              <a:solidFill>
                <a:srgbClr val="000000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54623" y="222038"/>
            <a:ext cx="4993947" cy="1046248"/>
          </a:xfrm>
          <a:custGeom>
            <a:avLst/>
            <a:gdLst/>
            <a:ahLst/>
            <a:cxnLst/>
            <a:rect l="l" t="t" r="r" b="b"/>
            <a:pathLst>
              <a:path w="4993947" h="1046248">
                <a:moveTo>
                  <a:pt x="0" y="0"/>
                </a:moveTo>
                <a:lnTo>
                  <a:pt x="4993947" y="0"/>
                </a:lnTo>
                <a:lnTo>
                  <a:pt x="4993947" y="1046248"/>
                </a:lnTo>
                <a:lnTo>
                  <a:pt x="0" y="10462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137974" y="132116"/>
            <a:ext cx="4316477" cy="815335"/>
          </a:xfrm>
          <a:custGeom>
            <a:avLst/>
            <a:gdLst/>
            <a:ahLst/>
            <a:cxnLst/>
            <a:rect l="l" t="t" r="r" b="b"/>
            <a:pathLst>
              <a:path w="4316477" h="815335">
                <a:moveTo>
                  <a:pt x="0" y="0"/>
                </a:moveTo>
                <a:lnTo>
                  <a:pt x="4316477" y="0"/>
                </a:lnTo>
                <a:lnTo>
                  <a:pt x="4316477" y="815335"/>
                </a:lnTo>
                <a:lnTo>
                  <a:pt x="0" y="8153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83554" y="3006354"/>
            <a:ext cx="2426858" cy="5710391"/>
            <a:chOff x="0" y="0"/>
            <a:chExt cx="639172" cy="1503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9172" cy="1503971"/>
            </a:xfrm>
            <a:custGeom>
              <a:avLst/>
              <a:gdLst/>
              <a:ahLst/>
              <a:cxnLst/>
              <a:rect l="l" t="t" r="r" b="b"/>
              <a:pathLst>
                <a:path w="639172" h="1503971">
                  <a:moveTo>
                    <a:pt x="66992" y="0"/>
                  </a:moveTo>
                  <a:lnTo>
                    <a:pt x="572180" y="0"/>
                  </a:lnTo>
                  <a:cubicBezTo>
                    <a:pt x="609179" y="0"/>
                    <a:pt x="639172" y="29993"/>
                    <a:pt x="639172" y="66992"/>
                  </a:cubicBezTo>
                  <a:lnTo>
                    <a:pt x="639172" y="1436979"/>
                  </a:lnTo>
                  <a:cubicBezTo>
                    <a:pt x="639172" y="1473978"/>
                    <a:pt x="609179" y="1503971"/>
                    <a:pt x="572180" y="1503971"/>
                  </a:cubicBezTo>
                  <a:lnTo>
                    <a:pt x="66992" y="1503971"/>
                  </a:lnTo>
                  <a:cubicBezTo>
                    <a:pt x="29993" y="1503971"/>
                    <a:pt x="0" y="1473978"/>
                    <a:pt x="0" y="1436979"/>
                  </a:cubicBezTo>
                  <a:lnTo>
                    <a:pt x="0" y="66992"/>
                  </a:lnTo>
                  <a:cubicBezTo>
                    <a:pt x="0" y="29993"/>
                    <a:pt x="29993" y="0"/>
                    <a:pt x="66992" y="0"/>
                  </a:cubicBezTo>
                  <a:close/>
                </a:path>
              </a:pathLst>
            </a:custGeom>
            <a:solidFill>
              <a:srgbClr val="FF5C8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39172" cy="1542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16308" y="3006354"/>
            <a:ext cx="2426858" cy="5710391"/>
            <a:chOff x="0" y="0"/>
            <a:chExt cx="639172" cy="15039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9172" cy="1503971"/>
            </a:xfrm>
            <a:custGeom>
              <a:avLst/>
              <a:gdLst/>
              <a:ahLst/>
              <a:cxnLst/>
              <a:rect l="l" t="t" r="r" b="b"/>
              <a:pathLst>
                <a:path w="639172" h="1503971">
                  <a:moveTo>
                    <a:pt x="66992" y="0"/>
                  </a:moveTo>
                  <a:lnTo>
                    <a:pt x="572180" y="0"/>
                  </a:lnTo>
                  <a:cubicBezTo>
                    <a:pt x="609179" y="0"/>
                    <a:pt x="639172" y="29993"/>
                    <a:pt x="639172" y="66992"/>
                  </a:cubicBezTo>
                  <a:lnTo>
                    <a:pt x="639172" y="1436979"/>
                  </a:lnTo>
                  <a:cubicBezTo>
                    <a:pt x="639172" y="1473978"/>
                    <a:pt x="609179" y="1503971"/>
                    <a:pt x="572180" y="1503971"/>
                  </a:cubicBezTo>
                  <a:lnTo>
                    <a:pt x="66992" y="1503971"/>
                  </a:lnTo>
                  <a:cubicBezTo>
                    <a:pt x="29993" y="1503971"/>
                    <a:pt x="0" y="1473978"/>
                    <a:pt x="0" y="1436979"/>
                  </a:cubicBezTo>
                  <a:lnTo>
                    <a:pt x="0" y="66992"/>
                  </a:lnTo>
                  <a:cubicBezTo>
                    <a:pt x="0" y="29993"/>
                    <a:pt x="29993" y="0"/>
                    <a:pt x="66992" y="0"/>
                  </a:cubicBezTo>
                  <a:close/>
                </a:path>
              </a:pathLst>
            </a:custGeom>
            <a:solidFill>
              <a:srgbClr val="FF8A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39172" cy="1542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28773" y="3006354"/>
            <a:ext cx="2426858" cy="5710391"/>
            <a:chOff x="0" y="0"/>
            <a:chExt cx="639172" cy="15039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9172" cy="1503971"/>
            </a:xfrm>
            <a:custGeom>
              <a:avLst/>
              <a:gdLst/>
              <a:ahLst/>
              <a:cxnLst/>
              <a:rect l="l" t="t" r="r" b="b"/>
              <a:pathLst>
                <a:path w="639172" h="1503971">
                  <a:moveTo>
                    <a:pt x="66992" y="0"/>
                  </a:moveTo>
                  <a:lnTo>
                    <a:pt x="572180" y="0"/>
                  </a:lnTo>
                  <a:cubicBezTo>
                    <a:pt x="609179" y="0"/>
                    <a:pt x="639172" y="29993"/>
                    <a:pt x="639172" y="66992"/>
                  </a:cubicBezTo>
                  <a:lnTo>
                    <a:pt x="639172" y="1436979"/>
                  </a:lnTo>
                  <a:cubicBezTo>
                    <a:pt x="639172" y="1473978"/>
                    <a:pt x="609179" y="1503971"/>
                    <a:pt x="572180" y="1503971"/>
                  </a:cubicBezTo>
                  <a:lnTo>
                    <a:pt x="66992" y="1503971"/>
                  </a:lnTo>
                  <a:cubicBezTo>
                    <a:pt x="29993" y="1503971"/>
                    <a:pt x="0" y="1473978"/>
                    <a:pt x="0" y="1436979"/>
                  </a:cubicBezTo>
                  <a:lnTo>
                    <a:pt x="0" y="66992"/>
                  </a:lnTo>
                  <a:cubicBezTo>
                    <a:pt x="0" y="29993"/>
                    <a:pt x="29993" y="0"/>
                    <a:pt x="66992" y="0"/>
                  </a:cubicBezTo>
                  <a:close/>
                </a:path>
              </a:pathLst>
            </a:custGeom>
            <a:solidFill>
              <a:srgbClr val="FFA6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39172" cy="1542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7847" y="3006354"/>
            <a:ext cx="2426858" cy="5710391"/>
            <a:chOff x="0" y="0"/>
            <a:chExt cx="639172" cy="15039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9172" cy="1503971"/>
            </a:xfrm>
            <a:custGeom>
              <a:avLst/>
              <a:gdLst/>
              <a:ahLst/>
              <a:cxnLst/>
              <a:rect l="l" t="t" r="r" b="b"/>
              <a:pathLst>
                <a:path w="639172" h="1503971">
                  <a:moveTo>
                    <a:pt x="66992" y="0"/>
                  </a:moveTo>
                  <a:lnTo>
                    <a:pt x="572180" y="0"/>
                  </a:lnTo>
                  <a:cubicBezTo>
                    <a:pt x="609179" y="0"/>
                    <a:pt x="639172" y="29993"/>
                    <a:pt x="639172" y="66992"/>
                  </a:cubicBezTo>
                  <a:lnTo>
                    <a:pt x="639172" y="1436979"/>
                  </a:lnTo>
                  <a:cubicBezTo>
                    <a:pt x="639172" y="1473978"/>
                    <a:pt x="609179" y="1503971"/>
                    <a:pt x="572180" y="1503971"/>
                  </a:cubicBezTo>
                  <a:lnTo>
                    <a:pt x="66992" y="1503971"/>
                  </a:lnTo>
                  <a:cubicBezTo>
                    <a:pt x="29993" y="1503971"/>
                    <a:pt x="0" y="1473978"/>
                    <a:pt x="0" y="1436979"/>
                  </a:cubicBezTo>
                  <a:lnTo>
                    <a:pt x="0" y="66992"/>
                  </a:lnTo>
                  <a:cubicBezTo>
                    <a:pt x="0" y="29993"/>
                    <a:pt x="29993" y="0"/>
                    <a:pt x="66992" y="0"/>
                  </a:cubicBezTo>
                  <a:close/>
                </a:path>
              </a:pathLst>
            </a:custGeom>
            <a:solidFill>
              <a:srgbClr val="7678E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39172" cy="1542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507257" y="3006354"/>
            <a:ext cx="2426858" cy="5710391"/>
            <a:chOff x="0" y="0"/>
            <a:chExt cx="639172" cy="15039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9172" cy="1503971"/>
            </a:xfrm>
            <a:custGeom>
              <a:avLst/>
              <a:gdLst/>
              <a:ahLst/>
              <a:cxnLst/>
              <a:rect l="l" t="t" r="r" b="b"/>
              <a:pathLst>
                <a:path w="639172" h="1503971">
                  <a:moveTo>
                    <a:pt x="66992" y="0"/>
                  </a:moveTo>
                  <a:lnTo>
                    <a:pt x="572180" y="0"/>
                  </a:lnTo>
                  <a:cubicBezTo>
                    <a:pt x="609179" y="0"/>
                    <a:pt x="639172" y="29993"/>
                    <a:pt x="639172" y="66992"/>
                  </a:cubicBezTo>
                  <a:lnTo>
                    <a:pt x="639172" y="1436979"/>
                  </a:lnTo>
                  <a:cubicBezTo>
                    <a:pt x="639172" y="1473978"/>
                    <a:pt x="609179" y="1503971"/>
                    <a:pt x="572180" y="1503971"/>
                  </a:cubicBezTo>
                  <a:lnTo>
                    <a:pt x="66992" y="1503971"/>
                  </a:lnTo>
                  <a:cubicBezTo>
                    <a:pt x="29993" y="1503971"/>
                    <a:pt x="0" y="1473978"/>
                    <a:pt x="0" y="1436979"/>
                  </a:cubicBezTo>
                  <a:lnTo>
                    <a:pt x="0" y="66992"/>
                  </a:lnTo>
                  <a:cubicBezTo>
                    <a:pt x="0" y="29993"/>
                    <a:pt x="29993" y="0"/>
                    <a:pt x="66992" y="0"/>
                  </a:cubicBezTo>
                  <a:close/>
                </a:path>
              </a:pathLst>
            </a:custGeom>
            <a:solidFill>
              <a:srgbClr val="B86CE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39172" cy="1542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330190" y="3718036"/>
            <a:ext cx="2762171" cy="4584097"/>
            <a:chOff x="0" y="0"/>
            <a:chExt cx="635000" cy="10538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" cy="1053846"/>
            </a:xfrm>
            <a:custGeom>
              <a:avLst/>
              <a:gdLst/>
              <a:ahLst/>
              <a:cxnLst/>
              <a:rect l="l" t="t" r="r" b="b"/>
              <a:pathLst>
                <a:path w="635000" h="1053846">
                  <a:moveTo>
                    <a:pt x="635000" y="0"/>
                  </a:moveTo>
                  <a:lnTo>
                    <a:pt x="635000" y="939546"/>
                  </a:lnTo>
                  <a:lnTo>
                    <a:pt x="317500" y="1053846"/>
                  </a:lnTo>
                  <a:lnTo>
                    <a:pt x="0" y="9395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35000" cy="977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3339600" y="3718036"/>
            <a:ext cx="2762171" cy="4584097"/>
            <a:chOff x="0" y="0"/>
            <a:chExt cx="635000" cy="10538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" cy="1053846"/>
            </a:xfrm>
            <a:custGeom>
              <a:avLst/>
              <a:gdLst/>
              <a:ahLst/>
              <a:cxnLst/>
              <a:rect l="l" t="t" r="r" b="b"/>
              <a:pathLst>
                <a:path w="635000" h="1053846">
                  <a:moveTo>
                    <a:pt x="635000" y="0"/>
                  </a:moveTo>
                  <a:lnTo>
                    <a:pt x="635000" y="939546"/>
                  </a:lnTo>
                  <a:lnTo>
                    <a:pt x="317500" y="1053846"/>
                  </a:lnTo>
                  <a:lnTo>
                    <a:pt x="0" y="9395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35000" cy="977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6315898" y="3718036"/>
            <a:ext cx="2762171" cy="4584097"/>
            <a:chOff x="0" y="0"/>
            <a:chExt cx="635000" cy="105384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" cy="1053846"/>
            </a:xfrm>
            <a:custGeom>
              <a:avLst/>
              <a:gdLst/>
              <a:ahLst/>
              <a:cxnLst/>
              <a:rect l="l" t="t" r="r" b="b"/>
              <a:pathLst>
                <a:path w="635000" h="1053846">
                  <a:moveTo>
                    <a:pt x="635000" y="0"/>
                  </a:moveTo>
                  <a:lnTo>
                    <a:pt x="635000" y="939546"/>
                  </a:lnTo>
                  <a:lnTo>
                    <a:pt x="317500" y="1053846"/>
                  </a:lnTo>
                  <a:lnTo>
                    <a:pt x="0" y="9395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635000" cy="977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9287619" y="3718036"/>
            <a:ext cx="2762171" cy="4584097"/>
            <a:chOff x="0" y="0"/>
            <a:chExt cx="635000" cy="105384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" cy="1053846"/>
            </a:xfrm>
            <a:custGeom>
              <a:avLst/>
              <a:gdLst/>
              <a:ahLst/>
              <a:cxnLst/>
              <a:rect l="l" t="t" r="r" b="b"/>
              <a:pathLst>
                <a:path w="635000" h="1053846">
                  <a:moveTo>
                    <a:pt x="635000" y="0"/>
                  </a:moveTo>
                  <a:lnTo>
                    <a:pt x="635000" y="939546"/>
                  </a:lnTo>
                  <a:lnTo>
                    <a:pt x="317500" y="1053846"/>
                  </a:lnTo>
                  <a:lnTo>
                    <a:pt x="0" y="9395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35000" cy="977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12361117" y="3718036"/>
            <a:ext cx="2762171" cy="4584097"/>
            <a:chOff x="0" y="0"/>
            <a:chExt cx="635000" cy="105384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" cy="1053846"/>
            </a:xfrm>
            <a:custGeom>
              <a:avLst/>
              <a:gdLst/>
              <a:ahLst/>
              <a:cxnLst/>
              <a:rect l="l" t="t" r="r" b="b"/>
              <a:pathLst>
                <a:path w="635000" h="1053846">
                  <a:moveTo>
                    <a:pt x="635000" y="0"/>
                  </a:moveTo>
                  <a:lnTo>
                    <a:pt x="635000" y="939546"/>
                  </a:lnTo>
                  <a:lnTo>
                    <a:pt x="317500" y="1053846"/>
                  </a:lnTo>
                  <a:lnTo>
                    <a:pt x="0" y="9395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635000" cy="977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371473" y="6979417"/>
            <a:ext cx="754659" cy="754659"/>
          </a:xfrm>
          <a:custGeom>
            <a:avLst/>
            <a:gdLst/>
            <a:ahLst/>
            <a:cxnLst/>
            <a:rect l="l" t="t" r="r" b="b"/>
            <a:pathLst>
              <a:path w="754659" h="754659">
                <a:moveTo>
                  <a:pt x="0" y="0"/>
                </a:moveTo>
                <a:lnTo>
                  <a:pt x="754659" y="0"/>
                </a:lnTo>
                <a:lnTo>
                  <a:pt x="754659" y="754659"/>
                </a:lnTo>
                <a:lnTo>
                  <a:pt x="0" y="75465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3" name="Freeform 33"/>
          <p:cNvSpPr/>
          <p:nvPr/>
        </p:nvSpPr>
        <p:spPr>
          <a:xfrm>
            <a:off x="10377836" y="6979417"/>
            <a:ext cx="653306" cy="653306"/>
          </a:xfrm>
          <a:custGeom>
            <a:avLst/>
            <a:gdLst/>
            <a:ahLst/>
            <a:cxnLst/>
            <a:rect l="l" t="t" r="r" b="b"/>
            <a:pathLst>
              <a:path w="653306" h="653306">
                <a:moveTo>
                  <a:pt x="0" y="0"/>
                </a:moveTo>
                <a:lnTo>
                  <a:pt x="653306" y="0"/>
                </a:lnTo>
                <a:lnTo>
                  <a:pt x="653306" y="653307"/>
                </a:lnTo>
                <a:lnTo>
                  <a:pt x="0" y="653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34"/>
          <p:cNvSpPr/>
          <p:nvPr/>
        </p:nvSpPr>
        <p:spPr>
          <a:xfrm>
            <a:off x="7349941" y="7110187"/>
            <a:ext cx="694084" cy="695824"/>
          </a:xfrm>
          <a:custGeom>
            <a:avLst/>
            <a:gdLst/>
            <a:ahLst/>
            <a:cxnLst/>
            <a:rect l="l" t="t" r="r" b="b"/>
            <a:pathLst>
              <a:path w="694084" h="695824">
                <a:moveTo>
                  <a:pt x="0" y="0"/>
                </a:moveTo>
                <a:lnTo>
                  <a:pt x="694084" y="0"/>
                </a:lnTo>
                <a:lnTo>
                  <a:pt x="694084" y="695824"/>
                </a:lnTo>
                <a:lnTo>
                  <a:pt x="0" y="6958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Freeform 35"/>
          <p:cNvSpPr/>
          <p:nvPr/>
        </p:nvSpPr>
        <p:spPr>
          <a:xfrm>
            <a:off x="13516640" y="7030094"/>
            <a:ext cx="527987" cy="703983"/>
          </a:xfrm>
          <a:custGeom>
            <a:avLst/>
            <a:gdLst/>
            <a:ahLst/>
            <a:cxnLst/>
            <a:rect l="l" t="t" r="r" b="b"/>
            <a:pathLst>
              <a:path w="527987" h="703983">
                <a:moveTo>
                  <a:pt x="0" y="0"/>
                </a:moveTo>
                <a:lnTo>
                  <a:pt x="527987" y="0"/>
                </a:lnTo>
                <a:lnTo>
                  <a:pt x="527987" y="703982"/>
                </a:lnTo>
                <a:lnTo>
                  <a:pt x="0" y="703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6" name="Freeform 36"/>
          <p:cNvSpPr/>
          <p:nvPr/>
        </p:nvSpPr>
        <p:spPr>
          <a:xfrm>
            <a:off x="4339869" y="7156946"/>
            <a:ext cx="746520" cy="606548"/>
          </a:xfrm>
          <a:custGeom>
            <a:avLst/>
            <a:gdLst/>
            <a:ahLst/>
            <a:cxnLst/>
            <a:rect l="l" t="t" r="r" b="b"/>
            <a:pathLst>
              <a:path w="746520" h="606548">
                <a:moveTo>
                  <a:pt x="0" y="0"/>
                </a:moveTo>
                <a:lnTo>
                  <a:pt x="746520" y="0"/>
                </a:lnTo>
                <a:lnTo>
                  <a:pt x="746520" y="606548"/>
                </a:lnTo>
                <a:lnTo>
                  <a:pt x="0" y="6065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7" name="Group 37"/>
          <p:cNvGrpSpPr/>
          <p:nvPr/>
        </p:nvGrpSpPr>
        <p:grpSpPr>
          <a:xfrm>
            <a:off x="15590013" y="3006354"/>
            <a:ext cx="2426858" cy="5710391"/>
            <a:chOff x="0" y="0"/>
            <a:chExt cx="639172" cy="150397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9172" cy="1503971"/>
            </a:xfrm>
            <a:custGeom>
              <a:avLst/>
              <a:gdLst/>
              <a:ahLst/>
              <a:cxnLst/>
              <a:rect l="l" t="t" r="r" b="b"/>
              <a:pathLst>
                <a:path w="639172" h="1503971">
                  <a:moveTo>
                    <a:pt x="66992" y="0"/>
                  </a:moveTo>
                  <a:lnTo>
                    <a:pt x="572180" y="0"/>
                  </a:lnTo>
                  <a:cubicBezTo>
                    <a:pt x="609179" y="0"/>
                    <a:pt x="639172" y="29993"/>
                    <a:pt x="639172" y="66992"/>
                  </a:cubicBezTo>
                  <a:lnTo>
                    <a:pt x="639172" y="1436979"/>
                  </a:lnTo>
                  <a:cubicBezTo>
                    <a:pt x="639172" y="1473978"/>
                    <a:pt x="609179" y="1503971"/>
                    <a:pt x="572180" y="1503971"/>
                  </a:cubicBezTo>
                  <a:lnTo>
                    <a:pt x="66992" y="1503971"/>
                  </a:lnTo>
                  <a:cubicBezTo>
                    <a:pt x="29993" y="1503971"/>
                    <a:pt x="0" y="1473978"/>
                    <a:pt x="0" y="1436979"/>
                  </a:cubicBezTo>
                  <a:lnTo>
                    <a:pt x="0" y="66992"/>
                  </a:lnTo>
                  <a:cubicBezTo>
                    <a:pt x="0" y="29993"/>
                    <a:pt x="29993" y="0"/>
                    <a:pt x="66992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639172" cy="1542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0" name="Group 40"/>
          <p:cNvGrpSpPr/>
          <p:nvPr/>
        </p:nvGrpSpPr>
        <p:grpSpPr>
          <a:xfrm rot="-10800000">
            <a:off x="15370938" y="3659332"/>
            <a:ext cx="2762171" cy="4584097"/>
            <a:chOff x="0" y="0"/>
            <a:chExt cx="635000" cy="105384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" cy="1053846"/>
            </a:xfrm>
            <a:custGeom>
              <a:avLst/>
              <a:gdLst/>
              <a:ahLst/>
              <a:cxnLst/>
              <a:rect l="l" t="t" r="r" b="b"/>
              <a:pathLst>
                <a:path w="635000" h="1053846">
                  <a:moveTo>
                    <a:pt x="635000" y="0"/>
                  </a:moveTo>
                  <a:lnTo>
                    <a:pt x="635000" y="939546"/>
                  </a:lnTo>
                  <a:lnTo>
                    <a:pt x="317500" y="1053846"/>
                  </a:lnTo>
                  <a:lnTo>
                    <a:pt x="0" y="93954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635000" cy="977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43" name="Freeform 43"/>
          <p:cNvSpPr/>
          <p:nvPr/>
        </p:nvSpPr>
        <p:spPr>
          <a:xfrm>
            <a:off x="16418688" y="6783103"/>
            <a:ext cx="921568" cy="980391"/>
          </a:xfrm>
          <a:custGeom>
            <a:avLst/>
            <a:gdLst/>
            <a:ahLst/>
            <a:cxnLst/>
            <a:rect l="l" t="t" r="r" b="b"/>
            <a:pathLst>
              <a:path w="921568" h="980391">
                <a:moveTo>
                  <a:pt x="0" y="0"/>
                </a:moveTo>
                <a:lnTo>
                  <a:pt x="921568" y="0"/>
                </a:lnTo>
                <a:lnTo>
                  <a:pt x="921568" y="980391"/>
                </a:lnTo>
                <a:lnTo>
                  <a:pt x="0" y="9803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6688528" y="5177542"/>
            <a:ext cx="2256974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HK Grotesk Pro" panose="00000500000000000000"/>
                <a:ea typeface="HK Grotesk Pro" panose="00000500000000000000"/>
                <a:cs typeface="HK Grotesk Pro" panose="00000500000000000000"/>
                <a:sym typeface="HK Grotesk Pro" panose="00000500000000000000"/>
              </a:rPr>
              <a:t>Certificat de participare</a:t>
            </a:r>
            <a:endParaRPr lang="en-US" sz="2100">
              <a:solidFill>
                <a:srgbClr val="000000"/>
              </a:solidFill>
              <a:latin typeface="HK Grotesk Pro" panose="00000500000000000000"/>
              <a:ea typeface="HK Grotesk Pro" panose="00000500000000000000"/>
              <a:cs typeface="HK Grotesk Pro" panose="00000500000000000000"/>
              <a:sym typeface="HK Grotesk Pro" panose="00000500000000000000"/>
            </a:endParaRPr>
          </a:p>
          <a:p>
            <a:pPr algn="ctr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HK Grotesk Pro" panose="00000500000000000000"/>
              <a:ea typeface="HK Grotesk Pro" panose="00000500000000000000"/>
              <a:cs typeface="HK Grotesk Pro" panose="00000500000000000000"/>
              <a:sym typeface="HK Grotesk Pro" panose="0000050000000000000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691371" y="5363280"/>
            <a:ext cx="205644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HK Grotesk Pro" panose="00000500000000000000"/>
                <a:ea typeface="HK Grotesk Pro" panose="00000500000000000000"/>
                <a:cs typeface="HK Grotesk Pro" panose="00000500000000000000"/>
                <a:sym typeface="HK Grotesk Pro" panose="00000500000000000000"/>
              </a:rPr>
              <a:t>Europass.</a:t>
            </a:r>
            <a:endParaRPr lang="en-US" sz="2100">
              <a:solidFill>
                <a:srgbClr val="000000"/>
              </a:solidFill>
              <a:latin typeface="HK Grotesk Pro" panose="00000500000000000000"/>
              <a:ea typeface="HK Grotesk Pro" panose="00000500000000000000"/>
              <a:cs typeface="HK Grotesk Pro" panose="00000500000000000000"/>
              <a:sym typeface="HK Grotesk Pro" panose="00000500000000000000"/>
            </a:endParaRPr>
          </a:p>
          <a:p>
            <a:pPr algn="ctr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HK Grotesk Pro" panose="00000500000000000000"/>
              <a:ea typeface="HK Grotesk Pro" panose="00000500000000000000"/>
              <a:cs typeface="HK Grotesk Pro" panose="00000500000000000000"/>
              <a:sym typeface="HK Grotesk Pro" panose="0000050000000000000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2659390" y="5363280"/>
            <a:ext cx="205644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HK Grotesk Pro" panose="00000500000000000000"/>
                <a:ea typeface="HK Grotesk Pro" panose="00000500000000000000"/>
                <a:cs typeface="HK Grotesk Pro" panose="00000500000000000000"/>
                <a:sym typeface="HK Grotesk Pro" panose="00000500000000000000"/>
              </a:rPr>
              <a:t>Mentorat</a:t>
            </a:r>
            <a:endParaRPr lang="en-US" sz="2100">
              <a:solidFill>
                <a:srgbClr val="000000"/>
              </a:solidFill>
              <a:latin typeface="HK Grotesk Pro" panose="00000500000000000000"/>
              <a:ea typeface="HK Grotesk Pro" panose="00000500000000000000"/>
              <a:cs typeface="HK Grotesk Pro" panose="00000500000000000000"/>
              <a:sym typeface="HK Grotesk Pro" panose="00000500000000000000"/>
            </a:endParaRPr>
          </a:p>
          <a:p>
            <a:pPr algn="ctr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HK Grotesk Pro" panose="00000500000000000000"/>
              <a:ea typeface="HK Grotesk Pro" panose="00000500000000000000"/>
              <a:cs typeface="HK Grotesk Pro" panose="00000500000000000000"/>
              <a:sym typeface="HK Grotesk Pro" panose="0000050000000000000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80750" y="4102674"/>
            <a:ext cx="1805041" cy="68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spc="-80">
                <a:solidFill>
                  <a:srgbClr val="000000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01</a:t>
            </a:r>
            <a:endParaRPr lang="en-US" sz="4000" b="1" spc="-80">
              <a:solidFill>
                <a:srgbClr val="000000"/>
              </a:solidFill>
              <a:latin typeface="HK Grotesk Pro Bold" panose="00000800000000000000"/>
              <a:ea typeface="HK Grotesk Pro Bold" panose="00000800000000000000"/>
              <a:cs typeface="HK Grotesk Pro Bold" panose="00000800000000000000"/>
              <a:sym typeface="HK Grotesk Pro Bold" panose="0000080000000000000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818165" y="4102674"/>
            <a:ext cx="1805041" cy="68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spc="-80">
                <a:solidFill>
                  <a:srgbClr val="000000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02</a:t>
            </a:r>
            <a:endParaRPr lang="en-US" sz="4000" b="1" spc="-80">
              <a:solidFill>
                <a:srgbClr val="000000"/>
              </a:solidFill>
              <a:latin typeface="HK Grotesk Pro Bold" panose="00000800000000000000"/>
              <a:ea typeface="HK Grotesk Pro Bold" panose="00000800000000000000"/>
              <a:cs typeface="HK Grotesk Pro Bold" panose="00000800000000000000"/>
              <a:sym typeface="HK Grotesk Pro Bold" panose="0000080000000000000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758996" y="4102674"/>
            <a:ext cx="1805041" cy="68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spc="-80">
                <a:solidFill>
                  <a:srgbClr val="000000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03</a:t>
            </a:r>
            <a:endParaRPr lang="en-US" sz="4000" b="1" spc="-80">
              <a:solidFill>
                <a:srgbClr val="000000"/>
              </a:solidFill>
              <a:latin typeface="HK Grotesk Pro Bold" panose="00000800000000000000"/>
              <a:ea typeface="HK Grotesk Pro Bold" panose="00000800000000000000"/>
              <a:cs typeface="HK Grotesk Pro Bold" panose="00000800000000000000"/>
              <a:sym typeface="HK Grotesk Pro Bold" panose="0000080000000000000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801969" y="3981241"/>
            <a:ext cx="1805041" cy="68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spc="-80">
                <a:solidFill>
                  <a:srgbClr val="000000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04</a:t>
            </a:r>
            <a:endParaRPr lang="en-US" sz="4000" b="1" spc="-80">
              <a:solidFill>
                <a:srgbClr val="000000"/>
              </a:solidFill>
              <a:latin typeface="HK Grotesk Pro Bold" panose="00000800000000000000"/>
              <a:ea typeface="HK Grotesk Pro Bold" panose="00000800000000000000"/>
              <a:cs typeface="HK Grotesk Pro Bold" panose="00000800000000000000"/>
              <a:sym typeface="HK Grotesk Pro Bold" panose="0000080000000000000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2878113" y="3981241"/>
            <a:ext cx="1805041" cy="68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spc="-80">
                <a:solidFill>
                  <a:srgbClr val="000000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05</a:t>
            </a:r>
            <a:endParaRPr lang="en-US" sz="4000" b="1" spc="-80">
              <a:solidFill>
                <a:srgbClr val="000000"/>
              </a:solidFill>
              <a:latin typeface="HK Grotesk Pro Bold" panose="00000800000000000000"/>
              <a:ea typeface="HK Grotesk Pro Bold" panose="00000800000000000000"/>
              <a:cs typeface="HK Grotesk Pro Bold" panose="00000800000000000000"/>
              <a:sym typeface="HK Grotesk Pro Bold" panose="0000080000000000000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2458104" y="1634736"/>
            <a:ext cx="13239928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spc="-72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ELEMENTE INCLUSE ÎN PROGRAMUL DE FORMARE:</a:t>
            </a:r>
            <a:endParaRPr lang="en-US" sz="3600" b="1" spc="-72">
              <a:solidFill>
                <a:srgbClr val="FFFFFF"/>
              </a:solidFill>
              <a:latin typeface="HK Grotesk Pro Bold" panose="00000800000000000000"/>
              <a:ea typeface="HK Grotesk Pro Bold" panose="00000800000000000000"/>
              <a:cs typeface="HK Grotesk Pro Bold" panose="00000800000000000000"/>
              <a:sym typeface="HK Grotesk Pro Bold" panose="00000800000000000000"/>
            </a:endParaRPr>
          </a:p>
          <a:p>
            <a:pPr algn="ctr">
              <a:lnSpc>
                <a:spcPts val="5040"/>
              </a:lnSpc>
            </a:pPr>
            <a:endParaRPr lang="en-US" sz="3600" b="1" spc="-72">
              <a:solidFill>
                <a:srgbClr val="FFFFFF"/>
              </a:solidFill>
              <a:latin typeface="HK Grotesk Pro Bold" panose="00000800000000000000"/>
              <a:ea typeface="HK Grotesk Pro Bold" panose="00000800000000000000"/>
              <a:cs typeface="HK Grotesk Pro Bold" panose="00000800000000000000"/>
              <a:sym typeface="HK Grotesk Pro Bold" panose="00000800000000000000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69842" y="5214146"/>
            <a:ext cx="2426858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HK Grotesk Pro" panose="00000500000000000000"/>
                <a:ea typeface="HK Grotesk Pro" panose="00000500000000000000"/>
                <a:cs typeface="HK Grotesk Pro" panose="00000500000000000000"/>
                <a:sym typeface="HK Grotesk Pro" panose="00000500000000000000"/>
              </a:rPr>
              <a:t>Program complet de sesiuni de studiu</a:t>
            </a:r>
            <a:endParaRPr lang="en-US" sz="2100">
              <a:solidFill>
                <a:srgbClr val="000000"/>
              </a:solidFill>
              <a:latin typeface="HK Grotesk Pro" panose="00000500000000000000"/>
              <a:ea typeface="HK Grotesk Pro" panose="00000500000000000000"/>
              <a:cs typeface="HK Grotesk Pro" panose="00000500000000000000"/>
              <a:sym typeface="HK Grotesk Pro" panose="00000500000000000000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3507257" y="5389950"/>
            <a:ext cx="276217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HK Grotesk Pro" panose="00000500000000000000"/>
                <a:ea typeface="HK Grotesk Pro" panose="00000500000000000000"/>
                <a:cs typeface="HK Grotesk Pro" panose="00000500000000000000"/>
                <a:sym typeface="HK Grotesk Pro" panose="00000500000000000000"/>
              </a:rPr>
              <a:t>Materiale de curs </a:t>
            </a:r>
            <a:endParaRPr lang="en-US" sz="2100">
              <a:solidFill>
                <a:srgbClr val="000000"/>
              </a:solidFill>
              <a:latin typeface="HK Grotesk Pro" panose="00000500000000000000"/>
              <a:ea typeface="HK Grotesk Pro" panose="00000500000000000000"/>
              <a:cs typeface="HK Grotesk Pro" panose="00000500000000000000"/>
              <a:sym typeface="HK Grotesk Pro" panose="0000050000000000000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5900921" y="4102674"/>
            <a:ext cx="1805041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spc="-80">
                <a:solidFill>
                  <a:srgbClr val="000000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06</a:t>
            </a:r>
            <a:endParaRPr lang="en-US" sz="4000" b="1" spc="-80">
              <a:solidFill>
                <a:srgbClr val="000000"/>
              </a:solidFill>
              <a:latin typeface="HK Grotesk Pro Bold" panose="00000800000000000000"/>
              <a:ea typeface="HK Grotesk Pro Bold" panose="00000800000000000000"/>
              <a:cs typeface="HK Grotesk Pro Bold" panose="00000800000000000000"/>
              <a:sym typeface="HK Grotesk Pro Bold" panose="0000080000000000000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5370938" y="5272849"/>
            <a:ext cx="276217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HK Grotesk Pro" panose="00000500000000000000"/>
                <a:ea typeface="HK Grotesk Pro" panose="00000500000000000000"/>
                <a:cs typeface="HK Grotesk Pro" panose="00000500000000000000"/>
                <a:sym typeface="HK Grotesk Pro" panose="00000500000000000000"/>
              </a:rPr>
              <a:t>Tur pietonal în Split – cu ghid local</a:t>
            </a:r>
            <a:endParaRPr lang="en-US" sz="2100">
              <a:solidFill>
                <a:srgbClr val="000000"/>
              </a:solidFill>
              <a:latin typeface="HK Grotesk Pro" panose="00000500000000000000"/>
              <a:ea typeface="HK Grotesk Pro" panose="00000500000000000000"/>
              <a:cs typeface="HK Grotesk Pro" panose="00000500000000000000"/>
              <a:sym typeface="HK Grotesk Pro" panose="00000500000000000000"/>
            </a:endParaRPr>
          </a:p>
        </p:txBody>
      </p:sp>
      <p:sp>
        <p:nvSpPr>
          <p:cNvPr id="57" name="Freeform 57"/>
          <p:cNvSpPr/>
          <p:nvPr/>
        </p:nvSpPr>
        <p:spPr>
          <a:xfrm>
            <a:off x="254623" y="222038"/>
            <a:ext cx="4993947" cy="1046248"/>
          </a:xfrm>
          <a:custGeom>
            <a:avLst/>
            <a:gdLst/>
            <a:ahLst/>
            <a:cxnLst/>
            <a:rect l="l" t="t" r="r" b="b"/>
            <a:pathLst>
              <a:path w="4993947" h="1046248">
                <a:moveTo>
                  <a:pt x="0" y="0"/>
                </a:moveTo>
                <a:lnTo>
                  <a:pt x="4993947" y="0"/>
                </a:lnTo>
                <a:lnTo>
                  <a:pt x="4993947" y="1046248"/>
                </a:lnTo>
                <a:lnTo>
                  <a:pt x="0" y="10462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3137974" y="132116"/>
            <a:ext cx="4316477" cy="815335"/>
          </a:xfrm>
          <a:custGeom>
            <a:avLst/>
            <a:gdLst/>
            <a:ahLst/>
            <a:cxnLst/>
            <a:rect l="l" t="t" r="r" b="b"/>
            <a:pathLst>
              <a:path w="4316477" h="815335">
                <a:moveTo>
                  <a:pt x="0" y="0"/>
                </a:moveTo>
                <a:lnTo>
                  <a:pt x="4316477" y="0"/>
                </a:lnTo>
                <a:lnTo>
                  <a:pt x="4316477" y="815335"/>
                </a:lnTo>
                <a:lnTo>
                  <a:pt x="0" y="8153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2059" y="4853746"/>
            <a:ext cx="3907894" cy="3038387"/>
          </a:xfrm>
          <a:custGeom>
            <a:avLst/>
            <a:gdLst/>
            <a:ahLst/>
            <a:cxnLst/>
            <a:rect l="l" t="t" r="r" b="b"/>
            <a:pathLst>
              <a:path w="3907894" h="3038387">
                <a:moveTo>
                  <a:pt x="0" y="0"/>
                </a:moveTo>
                <a:lnTo>
                  <a:pt x="3907894" y="0"/>
                </a:lnTo>
                <a:lnTo>
                  <a:pt x="3907894" y="3038387"/>
                </a:lnTo>
                <a:lnTo>
                  <a:pt x="0" y="303838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528199" y="6503800"/>
            <a:ext cx="4344915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962765" y="6925626"/>
            <a:ext cx="4346753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528199" y="10008525"/>
            <a:ext cx="4716390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6419301" y="9708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100371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4623" y="222038"/>
            <a:ext cx="4993947" cy="1046248"/>
          </a:xfrm>
          <a:custGeom>
            <a:avLst/>
            <a:gdLst/>
            <a:ahLst/>
            <a:cxnLst/>
            <a:rect l="l" t="t" r="r" b="b"/>
            <a:pathLst>
              <a:path w="4993947" h="1046248">
                <a:moveTo>
                  <a:pt x="0" y="0"/>
                </a:moveTo>
                <a:lnTo>
                  <a:pt x="4993947" y="0"/>
                </a:lnTo>
                <a:lnTo>
                  <a:pt x="4993947" y="1046248"/>
                </a:lnTo>
                <a:lnTo>
                  <a:pt x="0" y="10462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11806986" y="10037100"/>
            <a:ext cx="4346753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023899" y="1430756"/>
            <a:ext cx="21566174" cy="16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HK Grotesk Bold" panose="00000800000000000000"/>
                <a:ea typeface="HK Grotesk Bold" panose="00000800000000000000"/>
                <a:cs typeface="HK Grotesk Bold" panose="00000800000000000000"/>
                <a:sym typeface="HK Grotesk Bold" panose="00000800000000000000"/>
              </a:rPr>
              <a:t>ACTIVITĂȚI POST-MOBILITATE – DEZVOLTAREA COMPETENȚELOR DIGITALE</a:t>
            </a:r>
            <a:endParaRPr lang="en-US" sz="3700" b="1">
              <a:solidFill>
                <a:srgbClr val="FFFFFF"/>
              </a:solidFill>
              <a:latin typeface="HK Grotesk Bold" panose="00000800000000000000"/>
              <a:ea typeface="HK Grotesk Bold" panose="00000800000000000000"/>
              <a:cs typeface="HK Grotesk Bold" panose="00000800000000000000"/>
              <a:sym typeface="HK Grotesk Bold" panose="00000800000000000000"/>
            </a:endParaRPr>
          </a:p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endParaRPr lang="en-US" sz="3700" b="1">
              <a:solidFill>
                <a:srgbClr val="FFFFFF"/>
              </a:solidFill>
              <a:latin typeface="HK Grotesk Bold" panose="00000800000000000000"/>
              <a:ea typeface="HK Grotesk Bold" panose="00000800000000000000"/>
              <a:cs typeface="HK Grotesk Bold" panose="00000800000000000000"/>
              <a:sym typeface="HK Grotesk Bold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70985" y="2212494"/>
            <a:ext cx="1674603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În urma participării la cursul de formare pentru dezvoltarea competențelor digitale, cele 9 cadre didactice vor desfășura următoarele activități, cu scopul diseminării, aplicării competențelor dobândite și asigurării impactului și sustenabilității proiectului Erasmus+:.</a:t>
            </a:r>
            <a:endParaRPr lang="en-US" sz="20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49355" y="3161819"/>
            <a:ext cx="534822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Activitate</a:t>
            </a:r>
            <a:r>
              <a:rPr lang="en-US" sz="28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28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diseminare</a:t>
            </a:r>
            <a:endParaRPr lang="en-US" sz="28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307286" y="4042473"/>
            <a:ext cx="6595199" cy="2580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360"/>
              </a:lnSpc>
              <a:spcBef>
                <a:spcPct val="0"/>
              </a:spcBef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La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nivelul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unităților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învățământ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din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consorțiu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se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organiza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evenimentul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„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Săptămâna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activităților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didactice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digitale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– Erasmus+”,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în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cadrul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căruia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toate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cadrele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didactice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vor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desfășura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cel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puțin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3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activități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didactice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care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integrează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instrumente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și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metode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digitale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lang="en-US" sz="20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298856" y="2907180"/>
            <a:ext cx="9709766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Săptămâna</a:t>
            </a:r>
            <a:r>
              <a:rPr lang="en-US" sz="28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activităților</a:t>
            </a:r>
            <a:r>
              <a:rPr lang="en-US" sz="28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didactice</a:t>
            </a:r>
            <a:endParaRPr lang="en-US" sz="28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digitale</a:t>
            </a:r>
            <a:r>
              <a:rPr lang="en-US" sz="28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– Erasmus+</a:t>
            </a:r>
            <a:endParaRPr lang="en-US" sz="28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11830" y="3783200"/>
            <a:ext cx="5768885" cy="2751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Cadrele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didactice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participante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vor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organiza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activități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diseminare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adresate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colegilor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din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unitatea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învățământ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/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consorțiu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în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cadrul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cărora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vor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prezenta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experiența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dobândită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în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timpul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mobilității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Erasmus+,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instrumentele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digitale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utilizate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și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exemple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bune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practici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lang="en-US" sz="20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just">
              <a:lnSpc>
                <a:spcPts val="3080"/>
              </a:lnSpc>
              <a:spcBef>
                <a:spcPct val="0"/>
              </a:spcBef>
            </a:pPr>
            <a:endParaRPr lang="en-US" sz="22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-857856" y="6706234"/>
            <a:ext cx="785484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640"/>
              </a:lnSpc>
              <a:spcBef>
                <a:spcPct val="0"/>
              </a:spcBef>
            </a:pPr>
            <a:r>
              <a:rPr lang="en-US" sz="26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Activitate</a:t>
            </a:r>
            <a:r>
              <a:rPr lang="en-US" sz="26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didactică</a:t>
            </a:r>
            <a:r>
              <a:rPr lang="en-US" sz="26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aplicativă</a:t>
            </a:r>
            <a:r>
              <a:rPr lang="en-US" sz="26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la </a:t>
            </a:r>
            <a:r>
              <a:rPr lang="en-US" sz="26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clasă</a:t>
            </a:r>
            <a:r>
              <a:rPr lang="en-US" sz="26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:</a:t>
            </a:r>
            <a:endParaRPr lang="en-US" sz="26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43249" y="7429209"/>
            <a:ext cx="5768885" cy="197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Fiecare cadru didactic participant va proiecta </a:t>
            </a:r>
            <a:r>
              <a:rPr lang="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ș</a:t>
            </a:r>
            <a:r>
              <a:rPr lang="en-US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 sus</a:t>
            </a:r>
            <a:r>
              <a:rPr lang="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ț</a:t>
            </a:r>
            <a:r>
              <a:rPr lang="en-US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ine minimum trei lec</a:t>
            </a:r>
            <a:r>
              <a:rPr lang="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ț</a:t>
            </a:r>
            <a:r>
              <a:rPr lang="en-US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ii didactice în care va integra competen</a:t>
            </a:r>
            <a:r>
              <a:rPr lang="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ț</a:t>
            </a:r>
            <a:r>
              <a:rPr lang="en-US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ele </a:t>
            </a:r>
            <a:r>
              <a:rPr lang="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ș</a:t>
            </a:r>
            <a:r>
              <a:rPr lang="en-US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 instrumentele digitale dobândite în cadrul cursului, adaptate disciplinei predate </a:t>
            </a:r>
            <a:r>
              <a:rPr lang="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ș</a:t>
            </a:r>
            <a:r>
              <a:rPr lang="en-US" alt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 nevoilor elevilor.</a:t>
            </a:r>
            <a:endParaRPr lang="en-US" altLang="en-US" sz="20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310803" y="7129745"/>
            <a:ext cx="6723582" cy="345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Cadrele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didactice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participante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la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mobilitatea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formare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vor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sprijini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colegii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în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proiectarea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și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desfășurarea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activităților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digitale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prin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exemple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bune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practici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îndrumare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metodologică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și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feedback,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contribuind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la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implicarea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întregului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colectiv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profesoral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și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la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valorificarea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rezultatelor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0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proiectului</a:t>
            </a: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Erasmus+.</a:t>
            </a:r>
            <a:endParaRPr lang="en-US" sz="20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1993041" y="222038"/>
            <a:ext cx="4316477" cy="815335"/>
          </a:xfrm>
          <a:custGeom>
            <a:avLst/>
            <a:gdLst/>
            <a:ahLst/>
            <a:cxnLst/>
            <a:rect l="l" t="t" r="r" b="b"/>
            <a:pathLst>
              <a:path w="4316477" h="815335">
                <a:moveTo>
                  <a:pt x="0" y="0"/>
                </a:moveTo>
                <a:lnTo>
                  <a:pt x="4316477" y="0"/>
                </a:lnTo>
                <a:lnTo>
                  <a:pt x="4316477" y="815334"/>
                </a:lnTo>
                <a:lnTo>
                  <a:pt x="0" y="815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19301" y="9708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00371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4623" y="222038"/>
            <a:ext cx="4993947" cy="1046248"/>
          </a:xfrm>
          <a:custGeom>
            <a:avLst/>
            <a:gdLst/>
            <a:ahLst/>
            <a:cxnLst/>
            <a:rect l="l" t="t" r="r" b="b"/>
            <a:pathLst>
              <a:path w="4993947" h="1046248">
                <a:moveTo>
                  <a:pt x="0" y="0"/>
                </a:moveTo>
                <a:lnTo>
                  <a:pt x="4993947" y="0"/>
                </a:lnTo>
                <a:lnTo>
                  <a:pt x="4993947" y="1046248"/>
                </a:lnTo>
                <a:lnTo>
                  <a:pt x="0" y="1046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93041" y="222038"/>
            <a:ext cx="4316477" cy="815335"/>
          </a:xfrm>
          <a:custGeom>
            <a:avLst/>
            <a:gdLst/>
            <a:ahLst/>
            <a:cxnLst/>
            <a:rect l="l" t="t" r="r" b="b"/>
            <a:pathLst>
              <a:path w="4316477" h="815335">
                <a:moveTo>
                  <a:pt x="0" y="0"/>
                </a:moveTo>
                <a:lnTo>
                  <a:pt x="4316477" y="0"/>
                </a:lnTo>
                <a:lnTo>
                  <a:pt x="4316477" y="815334"/>
                </a:lnTo>
                <a:lnTo>
                  <a:pt x="0" y="8153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87094">
            <a:off x="5000986" y="3757036"/>
            <a:ext cx="2125831" cy="1644862"/>
          </a:xfrm>
          <a:custGeom>
            <a:avLst/>
            <a:gdLst/>
            <a:ahLst/>
            <a:cxnLst/>
            <a:rect l="l" t="t" r="r" b="b"/>
            <a:pathLst>
              <a:path w="2125831" h="1644862">
                <a:moveTo>
                  <a:pt x="0" y="0"/>
                </a:moveTo>
                <a:lnTo>
                  <a:pt x="2125831" y="0"/>
                </a:lnTo>
                <a:lnTo>
                  <a:pt x="2125831" y="1644862"/>
                </a:lnTo>
                <a:lnTo>
                  <a:pt x="0" y="1644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56180" y="2686068"/>
            <a:ext cx="8375639" cy="8874849"/>
          </a:xfrm>
          <a:custGeom>
            <a:avLst/>
            <a:gdLst/>
            <a:ahLst/>
            <a:cxnLst/>
            <a:rect l="l" t="t" r="r" b="b"/>
            <a:pathLst>
              <a:path w="8375639" h="8874849">
                <a:moveTo>
                  <a:pt x="0" y="0"/>
                </a:moveTo>
                <a:lnTo>
                  <a:pt x="8375640" y="0"/>
                </a:lnTo>
                <a:lnTo>
                  <a:pt x="8375640" y="8874849"/>
                </a:lnTo>
                <a:lnTo>
                  <a:pt x="0" y="8874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9999" y="1940408"/>
            <a:ext cx="21566174" cy="16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HK Grotesk Bold" panose="00000800000000000000"/>
                <a:ea typeface="HK Grotesk Bold" panose="00000800000000000000"/>
                <a:cs typeface="HK Grotesk Bold" panose="00000800000000000000"/>
                <a:sym typeface="HK Grotesk Bold" panose="00000800000000000000"/>
              </a:rPr>
              <a:t>ACTIVITĂȚI POST-MOBILITATE – DEZVOLTAREA COMPETENȚELOR DIGITALE</a:t>
            </a:r>
            <a:endParaRPr lang="en-US" sz="3700" b="1">
              <a:solidFill>
                <a:srgbClr val="FFFFFF"/>
              </a:solidFill>
              <a:latin typeface="HK Grotesk Bold" panose="00000800000000000000"/>
              <a:ea typeface="HK Grotesk Bold" panose="00000800000000000000"/>
              <a:cs typeface="HK Grotesk Bold" panose="00000800000000000000"/>
              <a:sym typeface="HK Grotesk Bold" panose="00000800000000000000"/>
            </a:endParaRPr>
          </a:p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endParaRPr lang="en-US" sz="3700" b="1">
              <a:solidFill>
                <a:srgbClr val="FFFFFF"/>
              </a:solidFill>
              <a:latin typeface="HK Grotesk Bold" panose="00000800000000000000"/>
              <a:ea typeface="HK Grotesk Bold" panose="00000800000000000000"/>
              <a:cs typeface="HK Grotesk Bold" panose="00000800000000000000"/>
              <a:sym typeface="HK Grotesk Bold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10200" y="5663505"/>
            <a:ext cx="7272352" cy="259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0"/>
              </a:lnSpc>
            </a:pPr>
            <a:r>
              <a:rPr lang="ro-RO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Vor 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const</a:t>
            </a:r>
            <a:r>
              <a:rPr lang="ro-RO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a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în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creșterea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utilizării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instrumentelor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digitale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în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activitatea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didactică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implicarea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unui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număr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mare de cadre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didactice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și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elevi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, precum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și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consolidarea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culturii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digitale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la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nivelul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școlii</a:t>
            </a:r>
            <a:r>
              <a:rPr lang="en-US" sz="2400" b="1" dirty="0">
                <a:solidFill>
                  <a:srgbClr val="FFFFFF"/>
                </a:solidFill>
                <a:latin typeface="HK Grotesk Pro Bold" panose="00000800000000000000"/>
                <a:ea typeface="HK Grotesk Pro Bold" panose="00000800000000000000"/>
                <a:cs typeface="HK Grotesk Pro Bold" panose="00000800000000000000"/>
                <a:sym typeface="HK Grotesk Pro Bold" panose="00000800000000000000"/>
              </a:rPr>
              <a:t>.</a:t>
            </a:r>
            <a:endParaRPr lang="en-US" sz="2400" b="1" dirty="0">
              <a:solidFill>
                <a:srgbClr val="FFFFFF"/>
              </a:solidFill>
              <a:latin typeface="HK Grotesk Pro Bold" panose="00000800000000000000"/>
              <a:ea typeface="HK Grotesk Pro Bold" panose="00000800000000000000"/>
              <a:cs typeface="HK Grotesk Pro Bold" panose="00000800000000000000"/>
              <a:sym typeface="HK Grotesk Pro Bold" panose="0000080000000000000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552445" y="4579467"/>
            <a:ext cx="4546854" cy="8229600"/>
          </a:xfrm>
          <a:custGeom>
            <a:avLst/>
            <a:gdLst/>
            <a:ahLst/>
            <a:cxnLst/>
            <a:rect l="l" t="t" r="r" b="b"/>
            <a:pathLst>
              <a:path w="4546854" h="8229600">
                <a:moveTo>
                  <a:pt x="0" y="0"/>
                </a:moveTo>
                <a:lnTo>
                  <a:pt x="4546854" y="0"/>
                </a:lnTo>
                <a:lnTo>
                  <a:pt x="45468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4989</Words>
  <Application>WPS Presentation</Application>
  <PresentationFormat>Particularizare</PresentationFormat>
  <Paragraphs>133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SimSun</vt:lpstr>
      <vt:lpstr>Wingdings</vt:lpstr>
      <vt:lpstr>Cooper Hewitt Heavy</vt:lpstr>
      <vt:lpstr>Canva Sans</vt:lpstr>
      <vt:lpstr>Canva Sans Bold</vt:lpstr>
      <vt:lpstr>Ebrima</vt:lpstr>
      <vt:lpstr>Canva Sans Bold Italics</vt:lpstr>
      <vt:lpstr>Public Sans Bold</vt:lpstr>
      <vt:lpstr>Public Sans</vt:lpstr>
      <vt:lpstr>Cooper Hewitt Bold</vt:lpstr>
      <vt:lpstr>HK Grotesk Pro</vt:lpstr>
      <vt:lpstr>HK Grotesk Pro Bold</vt:lpstr>
      <vt:lpstr>HK Grotesk Bold</vt:lpstr>
      <vt:lpstr>Quicksand</vt:lpstr>
      <vt:lpstr>Quicksand Bold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ACREDITARE ERASMUS+ Centrul Județean de Resurse și Asistență Educațională Hunedoara</dc:title>
  <dc:creator/>
  <cp:lastModifiedBy>cristina petrean</cp:lastModifiedBy>
  <cp:revision>4</cp:revision>
  <dcterms:created xsi:type="dcterms:W3CDTF">2006-08-16T00:00:00Z</dcterms:created>
  <dcterms:modified xsi:type="dcterms:W3CDTF">2025-12-02T11:58:09Z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6259484E6C7E4E0991B667CEE13E5617_12</vt:lpwstr>
  </property>
  <property fmtid="{D5CDD505-2E9C-101B-9397-08002B2CF9AE}" pid="3" name="KSOProductBuildVer">
    <vt:lpwstr>1033-12.2.0.22549</vt:lpwstr>
  </property>
</Properties>
</file>